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76" autoAdjust="0"/>
    <p:restoredTop sz="94291" autoAdjust="0"/>
  </p:normalViewPr>
  <p:slideViewPr>
    <p:cSldViewPr>
      <p:cViewPr varScale="1">
        <p:scale>
          <a:sx n="68" d="100"/>
          <a:sy n="68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FF54105-A2E2-4A6C-9674-271CB627DB60}" type="datetimeFigureOut">
              <a:rPr lang="ru-RU"/>
              <a:t>18.03.2022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63D282-EDF4-43B9-B6E3-2B5E194452B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isk.yandex.ru/i/6NUDHO3uoZB2oQ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Frn3/VvrUPiSTC" TargetMode="External"/><Relationship Id="rId2" Type="http://schemas.openxmlformats.org/officeDocument/2006/relationships/hyperlink" Target="https://disk.yandex.ru/i/L5Uqq7CvPQfthQ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isk.yandex.ru/i/kUsnakcznwAvhg" TargetMode="External"/><Relationship Id="rId5" Type="http://schemas.openxmlformats.org/officeDocument/2006/relationships/hyperlink" Target="https://disk.yandex.ru/i/tnevL5st_bf50Q" TargetMode="External"/><Relationship Id="rId4" Type="http://schemas.openxmlformats.org/officeDocument/2006/relationships/hyperlink" Target="https://disk.yandex.ru/i/68IIV6F95mUSb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fipi.ru/metodicheskaya-kopilka/zadaniya-dlya-5-9-klassov" TargetMode="External"/><Relationship Id="rId2" Type="http://schemas.openxmlformats.org/officeDocument/2006/relationships/hyperlink" Target="https://rosuchebnik.ru/upload/iblock/6a3/6a312aff26c28b6398f96f39033ac1ff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56000">
              <a:srgbClr val="A8E7F0"/>
            </a:gs>
            <a:gs pos="89000">
              <a:schemeClr val="bg2">
                <a:lumMod val="75000"/>
              </a:schemeClr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424069" y="39756"/>
            <a:ext cx="11357113" cy="381662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Государственное бюджетное общеобразовательное учреждение средняя общеобразовательная школа 232</a:t>
            </a:r>
            <a:br>
              <a:rPr lang="ru-RU" sz="4800">
                <a:latin typeface="Times New Roman"/>
                <a:cs typeface="Times New Roman"/>
              </a:rPr>
            </a:br>
            <a:r>
              <a:rPr lang="ru-RU" sz="4800">
                <a:latin typeface="Times New Roman"/>
                <a:cs typeface="Times New Roman"/>
              </a:rPr>
              <a:t>Адмиралтейского района</a:t>
            </a:r>
            <a:br>
              <a:rPr lang="ru-RU" sz="4800">
                <a:latin typeface="Times New Roman"/>
                <a:cs typeface="Times New Roman"/>
              </a:rPr>
            </a:br>
            <a:r>
              <a:rPr lang="ru-RU" sz="4800">
                <a:latin typeface="Times New Roman"/>
                <a:cs typeface="Times New Roman"/>
              </a:rPr>
              <a:t>Санкт-Петербурга</a:t>
            </a:r>
            <a:endParaRPr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4068417"/>
            <a:ext cx="9144000" cy="2495101"/>
          </a:xfrm>
        </p:spPr>
        <p:txBody>
          <a:bodyPr/>
          <a:lstStyle/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Авторы методической разработки: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Ивахник Владислав Сергеевич, учитель истории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Кузовенкова Людмила Сергеевна, учитель музыки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Масло Ирина Игоревна, учитель начальных классов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Поляков Виталий Игоревич, учитель биологии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8BCABE7-9370-64ED-E711-734A446633A8}" type="slidenum">
              <a:rPr lang="ru-RU"/>
              <a:t>1</a:t>
            </a:fld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bg2">
                <a:lumMod val="75000"/>
              </a:schemeClr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198" y="765174"/>
            <a:ext cx="10515600" cy="1325562"/>
          </a:xfrm>
        </p:spPr>
        <p:txBody>
          <a:bodyPr/>
          <a:lstStyle/>
          <a:p>
            <a:pPr algn="ctr">
              <a:defRPr/>
            </a:pPr>
            <a:r>
              <a:rPr lang="ru-RU">
                <a:latin typeface="Times New Roman"/>
                <a:cs typeface="Times New Roman"/>
              </a:rPr>
              <a:t>Задача методической работы образовательной организации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838198" y="3143249"/>
            <a:ext cx="10515600" cy="1317624"/>
          </a:xfrm>
        </p:spPr>
        <p:txBody>
          <a:bodyPr/>
          <a:lstStyle/>
          <a:p>
            <a:pPr algn="just">
              <a:defRPr/>
            </a:pPr>
            <a:r>
              <a:rPr lang="ru-RU"/>
              <a:t>Разработать алгоритм создания КИМ по различным предметам учебного плана для формирования и измерения уровня читательской грамотности обучающихся.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626B23-F229-4E66-ABE6-A470280ED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58BCABE7-9370-64ED-E711-734A446633A8}" type="slidenum">
              <a:rPr lang="ru-RU"/>
              <a:t>2</a:t>
            </a:fld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bg2">
                <a:lumMod val="75000"/>
              </a:schemeClr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198" y="603249"/>
            <a:ext cx="10515600" cy="1325562"/>
          </a:xfrm>
        </p:spPr>
        <p:txBody>
          <a:bodyPr/>
          <a:lstStyle/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Целевая аудитория методической разработки: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838198" y="2206624"/>
            <a:ext cx="10515600" cy="705540"/>
          </a:xfrm>
        </p:spPr>
        <p:txBody>
          <a:bodyPr/>
          <a:lstStyle/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учителя</a:t>
            </a:r>
            <a:endParaRPr/>
          </a:p>
        </p:txBody>
      </p:sp>
      <p:sp>
        <p:nvSpPr>
          <p:cNvPr id="6" name="Заголовок 1"/>
          <p:cNvSpPr txBox="1"/>
          <p:nvPr/>
        </p:nvSpPr>
        <p:spPr bwMode="auto">
          <a:xfrm>
            <a:off x="838198" y="28178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Формы работы:</a:t>
            </a:r>
            <a:endParaRPr/>
          </a:p>
        </p:txBody>
      </p:sp>
      <p:sp>
        <p:nvSpPr>
          <p:cNvPr id="7" name="Объект 2"/>
          <p:cNvSpPr txBox="1"/>
          <p:nvPr/>
        </p:nvSpPr>
        <p:spPr bwMode="auto">
          <a:xfrm>
            <a:off x="838197" y="5657850"/>
            <a:ext cx="10515600" cy="857249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u="sng">
                <a:solidFill>
                  <a:schemeClr val="hlink"/>
                </a:solidFill>
                <a:hlinkClick r:id="rId2" tooltip="https://disk.yandex.ru/i/6NUDHO3uoZB2oQ"/>
              </a:rPr>
              <a:t>https://disk.yandex.ru/i/6NUDHO3uoZB2oQ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8" name="Заголовок 1"/>
          <p:cNvSpPr txBox="1"/>
          <p:nvPr/>
        </p:nvSpPr>
        <p:spPr bwMode="auto">
          <a:xfrm>
            <a:off x="838197" y="4475160"/>
            <a:ext cx="10515600" cy="1239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4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Cсылка на файл сценария мероприятия</a:t>
            </a:r>
            <a:r>
              <a:rPr lang="ru-RU">
                <a:latin typeface="Times New Roman"/>
                <a:cs typeface="Times New Roman"/>
              </a:rPr>
              <a:t>:</a:t>
            </a:r>
            <a:endParaRPr/>
          </a:p>
        </p:txBody>
      </p:sp>
      <p:sp>
        <p:nvSpPr>
          <p:cNvPr id="9" name="Объект 2"/>
          <p:cNvSpPr txBox="1"/>
          <p:nvPr/>
        </p:nvSpPr>
        <p:spPr bwMode="auto">
          <a:xfrm>
            <a:off x="838197" y="3848099"/>
            <a:ext cx="10515600" cy="857246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практическая, письменная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BEA5AC15-E668-4C42-8180-D03EDEAD5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58BCABE7-9370-64ED-E711-734A446633A8}" type="slidenum">
              <a:rPr lang="ru-RU"/>
              <a:t>3</a:t>
            </a:fld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bg2">
                <a:lumMod val="75000"/>
              </a:schemeClr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 bwMode="auto">
          <a:xfrm>
            <a:off x="838198" y="214311"/>
            <a:ext cx="10515600" cy="1262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Краткое описание решения поставленной задачи - алгоритм (</a:t>
            </a:r>
            <a:r>
              <a:rPr lang="ru-RU" sz="4400" b="0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ссылка на файл)</a:t>
            </a:r>
            <a:r>
              <a:rPr lang="ru-RU">
                <a:latin typeface="Times New Roman"/>
                <a:cs typeface="Times New Roman"/>
              </a:rPr>
              <a:t>:</a:t>
            </a:r>
            <a:endParaRPr/>
          </a:p>
        </p:txBody>
      </p:sp>
      <p:sp>
        <p:nvSpPr>
          <p:cNvPr id="5" name="Объект 8"/>
          <p:cNvSpPr>
            <a:spLocks noGrp="1"/>
          </p:cNvSpPr>
          <p:nvPr>
            <p:ph idx="1"/>
          </p:nvPr>
        </p:nvSpPr>
        <p:spPr bwMode="auto">
          <a:xfrm>
            <a:off x="838197" y="1635123"/>
            <a:ext cx="10515600" cy="727075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marL="0" indent="0">
              <a:buFont typeface="Arial"/>
              <a:buNone/>
              <a:defRPr/>
            </a:pPr>
            <a:r>
              <a:rPr lang="ru-RU" sz="2800" b="0" i="0" u="sng" strike="noStrike" cap="none" spc="0">
                <a:latin typeface="Calibri"/>
                <a:ea typeface="Calibri"/>
                <a:cs typeface="Calibri"/>
                <a:hlinkClick r:id="rId2" tooltip="https://disk.yandex.ru/i/L5Uqq7CvPQfthQ"/>
              </a:rPr>
              <a:t>https://disk.yandex.ru/i/L5Uqq7CvPQfthQ</a:t>
            </a:r>
            <a:r>
              <a:rPr lang="ru-RU" sz="2800" b="0" i="0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</a:t>
            </a:r>
            <a:endParaRPr sz="2800"/>
          </a:p>
        </p:txBody>
      </p:sp>
      <p:sp>
        <p:nvSpPr>
          <p:cNvPr id="6" name="Объект 8"/>
          <p:cNvSpPr>
            <a:spLocks noGrp="1"/>
          </p:cNvSpPr>
          <p:nvPr/>
        </p:nvSpPr>
        <p:spPr bwMode="auto">
          <a:xfrm>
            <a:off x="838197" y="3921123"/>
            <a:ext cx="10515600" cy="2289175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t>музыка </a:t>
            </a:r>
            <a:r>
              <a:rPr u="sng">
                <a:solidFill>
                  <a:schemeClr val="hlink"/>
                </a:solidFill>
                <a:hlinkClick r:id="rId3" tooltip="https://cloud.mail.ru/public/Frn3/VvrUPiSTC"/>
              </a:rPr>
              <a:t>https://cloud.mail.ru/public/Frn3/VvrUPiSTC</a:t>
            </a:r>
            <a:endParaRPr/>
          </a:p>
          <a:p>
            <a:pPr marL="0" indent="0">
              <a:buFont typeface="Arial"/>
              <a:buNone/>
              <a:defRPr/>
            </a:pPr>
            <a:r>
              <a:t>история </a:t>
            </a:r>
            <a:r>
              <a:rPr u="sng">
                <a:solidFill>
                  <a:schemeClr val="hlink"/>
                </a:solidFill>
                <a:hlinkClick r:id="rId4" tooltip="https://disk.yandex.ru/i/68IIV6F95mUSbg"/>
              </a:rPr>
              <a:t>https://disk.yandex.ru/i/68IIV6F95mUSbg</a:t>
            </a:r>
            <a:endParaRPr/>
          </a:p>
          <a:p>
            <a:pPr marL="0" indent="0">
              <a:buFont typeface="Arial"/>
              <a:buNone/>
              <a:defRPr/>
            </a:pPr>
            <a:r>
              <a:t>биология </a:t>
            </a:r>
            <a:r>
              <a:rPr lang="ru-RU" sz="2800" b="0" i="0" u="sng" strike="noStrike" cap="none" spc="0">
                <a:latin typeface="Calibri"/>
                <a:ea typeface="Calibri"/>
                <a:cs typeface="Calibri"/>
                <a:hlinkClick r:id="rId5" tooltip="https://disk.yandex.ru/i/tnevL5st_bf50Q"/>
              </a:rPr>
              <a:t>https://disk.yandex.ru/i/tnevL5st_bf50Q</a:t>
            </a:r>
            <a:r>
              <a:rPr lang="ru-RU" sz="2800" b="0" i="0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</a:t>
            </a:r>
            <a:endParaRPr/>
          </a:p>
          <a:p>
            <a:pPr marL="0" indent="0">
              <a:buFont typeface="Arial"/>
              <a:buNone/>
              <a:defRPr/>
            </a:pPr>
            <a:r>
              <a:t>начальная школа </a:t>
            </a:r>
            <a:r>
              <a:rPr u="sng">
                <a:solidFill>
                  <a:schemeClr val="hlink"/>
                </a:solidFill>
                <a:hlinkClick r:id="rId6" tooltip="https://disk.yandex.ru/i/kUsnakcznwAvhg"/>
              </a:rPr>
              <a:t>https://disk.yandex.ru/i/kUsnakcznwAvhg</a:t>
            </a:r>
            <a:endParaRPr/>
          </a:p>
        </p:txBody>
      </p:sp>
      <p:sp>
        <p:nvSpPr>
          <p:cNvPr id="7" name="Заголовок 1"/>
          <p:cNvSpPr txBox="1"/>
          <p:nvPr/>
        </p:nvSpPr>
        <p:spPr bwMode="auto">
          <a:xfrm>
            <a:off x="838197" y="2833685"/>
            <a:ext cx="10515600" cy="681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Примеры заданий (</a:t>
            </a:r>
            <a:r>
              <a:rPr lang="ru-RU" sz="4400" b="0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ссылки на файлы)</a:t>
            </a:r>
            <a:r>
              <a:rPr lang="ru-RU">
                <a:latin typeface="Times New Roman"/>
                <a:cs typeface="Times New Roman"/>
              </a:rPr>
              <a:t>:</a:t>
            </a:r>
            <a:endParaRPr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EC2A1290-C194-43DA-9CC9-7C86E7473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58BCABE7-9370-64ED-E711-734A446633A8}" type="slidenum">
              <a:rPr lang="ru-RU"/>
              <a:t>4</a:t>
            </a:fld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bg2">
                <a:lumMod val="75000"/>
              </a:schemeClr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3314697" y="-111123"/>
            <a:ext cx="5659801" cy="914400"/>
          </a:xfrm>
        </p:spPr>
        <p:txBody>
          <a:bodyPr/>
          <a:lstStyle/>
          <a:p>
            <a:pPr>
              <a:defRPr/>
            </a:pPr>
            <a:r>
              <a:rPr lang="ru-RU" b="0">
                <a:latin typeface="Times New Roman"/>
                <a:cs typeface="Times New Roman"/>
              </a:rPr>
              <a:t>Ожидаемый результат</a:t>
            </a:r>
            <a:endParaRPr b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838197" y="684590"/>
            <a:ext cx="10515600" cy="718792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Повышение качества образования через формирование читательской грамотности. </a:t>
            </a:r>
          </a:p>
        </p:txBody>
      </p:sp>
      <p:sp>
        <p:nvSpPr>
          <p:cNvPr id="6" name="Заголовок 1"/>
          <p:cNvSpPr txBox="1"/>
          <p:nvPr/>
        </p:nvSpPr>
        <p:spPr bwMode="auto">
          <a:xfrm>
            <a:off x="3028947" y="1260472"/>
            <a:ext cx="6288451" cy="746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Источники информации</a:t>
            </a:r>
            <a:endParaRPr/>
          </a:p>
        </p:txBody>
      </p:sp>
      <p:sp>
        <p:nvSpPr>
          <p:cNvPr id="7" name="Объект 2"/>
          <p:cNvSpPr txBox="1"/>
          <p:nvPr/>
        </p:nvSpPr>
        <p:spPr bwMode="auto">
          <a:xfrm>
            <a:off x="287699" y="1885950"/>
            <a:ext cx="11639549" cy="5600700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sz="2200">
                <a:latin typeface="Carlito"/>
                <a:ea typeface="Carlito"/>
                <a:cs typeface="Carlito"/>
              </a:rPr>
              <a:t>Просвещение. Как формировать и оценивать сформированность читательской грамотности... </a:t>
            </a:r>
            <a:r>
              <a:rPr lang="ru-RU" sz="2200" b="0" i="0" u="sng" strike="noStrike" cap="none" spc="0">
                <a:latin typeface="Carlito"/>
                <a:ea typeface="Carlito"/>
                <a:cs typeface="Carlito"/>
                <a:hlinkClick r:id="rId2" tooltip="https://rosuchebnik.ru/upload/iblock/6a3/6a312aff26c28b6398f96f39033ac1ff.pdf"/>
              </a:rPr>
              <a:t>https://rosuchebnik.ru/upload/iblock/6a3/6a312aff26c28b6398f96f39033ac1ff.pdf</a:t>
            </a:r>
            <a:endParaRPr sz="2200">
              <a:latin typeface="Carlito"/>
              <a:ea typeface="Carlito"/>
              <a:cs typeface="Carlito"/>
            </a:endParaRPr>
          </a:p>
          <a:p>
            <a:pPr algn="just">
              <a:defRPr/>
            </a:pPr>
            <a:r>
              <a:rPr sz="2200">
                <a:latin typeface="Carlito"/>
                <a:ea typeface="Carlito"/>
                <a:cs typeface="Carlito"/>
              </a:rPr>
              <a:t>Задания ФГБНУ ФИПИ для 5-9 классов для развития письменной речи </a:t>
            </a:r>
            <a:r>
              <a:rPr lang="ru-RU" sz="2200" b="0" i="0" u="sng" strike="noStrike" cap="none" spc="0">
                <a:latin typeface="Carlito"/>
                <a:ea typeface="Carlito"/>
                <a:cs typeface="Carlito"/>
                <a:hlinkClick r:id="rId3" tooltip="http://fipi.ru/metodicheskaya-kopilka/zadaniya-dlya-5-9-klassov"/>
              </a:rPr>
              <a:t>http://fipi.ru/metodicheskaya-kopilka/zadaniya-dlya-5-9-klassov</a:t>
            </a:r>
            <a:r>
              <a:rPr lang="ru-RU" sz="2200" b="0" i="0" u="none" strike="noStrike" cap="none" spc="0">
                <a:solidFill>
                  <a:schemeClr val="tx1"/>
                </a:solidFill>
                <a:latin typeface="Carlito"/>
                <a:ea typeface="Carlito"/>
                <a:cs typeface="Carlito"/>
              </a:rPr>
              <a:t> </a:t>
            </a:r>
            <a:endParaRPr sz="2200">
              <a:latin typeface="Carlito"/>
              <a:ea typeface="Carlito"/>
              <a:cs typeface="Carlito"/>
            </a:endParaRPr>
          </a:p>
          <a:p>
            <a:pPr algn="just">
              <a:defRPr/>
            </a:pPr>
            <a:r>
              <a:rPr lang="ru-RU" sz="2200">
                <a:latin typeface="Carlito"/>
                <a:ea typeface="Carlito"/>
                <a:cs typeface="Carlito"/>
              </a:rPr>
              <a:t>Анащенкова С.В., Бойкина М.Д., Виноградская Л.А. Оценка достижений</a:t>
            </a:r>
            <a:br>
              <a:rPr lang="ru-RU" sz="2200">
                <a:latin typeface="Carlito"/>
                <a:ea typeface="Carlito"/>
                <a:cs typeface="Carlito"/>
              </a:rPr>
            </a:br>
            <a:r>
              <a:rPr lang="ru-RU" sz="2200">
                <a:latin typeface="Carlito"/>
                <a:ea typeface="Carlito"/>
                <a:cs typeface="Carlito"/>
              </a:rPr>
              <a:t>планируемых результатов в начальной школе. Система заданий. В 3-х чч. Ч. 3.</a:t>
            </a:r>
            <a:br>
              <a:rPr lang="ru-RU" sz="2200">
                <a:latin typeface="Carlito"/>
                <a:ea typeface="Carlito"/>
                <a:cs typeface="Carlito"/>
              </a:rPr>
            </a:br>
            <a:r>
              <a:rPr lang="ru-RU" sz="2200">
                <a:latin typeface="Carlito"/>
                <a:ea typeface="Carlito"/>
                <a:cs typeface="Carlito"/>
              </a:rPr>
              <a:t>ФГОС. – М.: Просвещение, 2012</a:t>
            </a:r>
            <a:endParaRPr sz="2200">
              <a:latin typeface="Carlito"/>
              <a:ea typeface="Carlito"/>
              <a:cs typeface="Carlito"/>
            </a:endParaRPr>
          </a:p>
          <a:p>
            <a:pPr algn="just">
              <a:defRPr/>
            </a:pPr>
            <a:r>
              <a:rPr lang="ru-RU" sz="2200" b="0" i="0" u="none" strike="noStrike" cap="none" spc="0">
                <a:solidFill>
                  <a:schemeClr val="tx1"/>
                </a:solidFill>
                <a:latin typeface="Carlito"/>
                <a:ea typeface="Carlito"/>
                <a:cs typeface="Carlito"/>
              </a:rPr>
              <a:t>Цукерман, Г. А.,</a:t>
            </a:r>
            <a:r>
              <a:rPr lang="ru-RU" sz="2200">
                <a:latin typeface="Carlito"/>
                <a:ea typeface="Carlito"/>
                <a:cs typeface="Carlito"/>
              </a:rPr>
              <a:t> Понимание информационных текстов: что меняется</a:t>
            </a:r>
            <a:br>
              <a:rPr lang="ru-RU" sz="2200">
                <a:latin typeface="Carlito"/>
                <a:ea typeface="Carlito"/>
                <a:cs typeface="Carlito"/>
              </a:rPr>
            </a:br>
            <a:r>
              <a:rPr lang="ru-RU" sz="2200">
                <a:latin typeface="Carlito"/>
                <a:ea typeface="Carlito"/>
                <a:cs typeface="Carlito"/>
              </a:rPr>
              <a:t>за пять лет обучения?: [международное исследование PIRLS и PISA] / Г. А. Цукерман,</a:t>
            </a:r>
            <a:br>
              <a:rPr lang="ru-RU" sz="2200">
                <a:latin typeface="Carlito"/>
                <a:ea typeface="Carlito"/>
                <a:cs typeface="Carlito"/>
              </a:rPr>
            </a:br>
            <a:r>
              <a:rPr lang="ru-RU" sz="2200">
                <a:latin typeface="Carlito"/>
                <a:ea typeface="Carlito"/>
                <a:cs typeface="Carlito"/>
              </a:rPr>
              <a:t>О. Л. Обухова // Вопр. психологии : науч. журнал. - 2012.</a:t>
            </a:r>
            <a:endParaRPr sz="2200">
              <a:latin typeface="Carlito"/>
              <a:ea typeface="Carlito"/>
              <a:cs typeface="Carlito"/>
            </a:endParaRPr>
          </a:p>
          <a:p>
            <a:pPr algn="just">
              <a:defRPr/>
            </a:pPr>
            <a:r>
              <a:rPr lang="ru-RU" sz="2200">
                <a:latin typeface="Carlito"/>
                <a:ea typeface="Carlito"/>
                <a:cs typeface="Carlito"/>
              </a:rPr>
              <a:t>Цукерман, Г. А., Читательская грамотность школьника. 5-9 классы:</a:t>
            </a:r>
            <a:br>
              <a:rPr lang="ru-RU" sz="2200">
                <a:latin typeface="Carlito"/>
                <a:ea typeface="Carlito"/>
                <a:cs typeface="Carlito"/>
              </a:rPr>
            </a:br>
            <a:r>
              <a:rPr lang="ru-RU" sz="2200">
                <a:latin typeface="Carlito"/>
                <a:ea typeface="Carlito"/>
                <a:cs typeface="Carlito"/>
              </a:rPr>
              <a:t>книга для учителя / О. М. Александрова [и др.] ; под ред. И. Н. Добротиной; Институт</a:t>
            </a:r>
            <a:br>
              <a:rPr lang="ru-RU" sz="2200">
                <a:latin typeface="Carlito"/>
                <a:ea typeface="Carlito"/>
                <a:cs typeface="Carlito"/>
              </a:rPr>
            </a:br>
            <a:r>
              <a:rPr lang="ru-RU" sz="2200">
                <a:latin typeface="Carlito"/>
                <a:ea typeface="Carlito"/>
                <a:cs typeface="Carlito"/>
              </a:rPr>
              <a:t>стратегии развития образования Российской Академии образования. - М. : Вентана-</a:t>
            </a:r>
            <a:br>
              <a:rPr lang="ru-RU" sz="2200">
                <a:latin typeface="Carlito"/>
                <a:ea typeface="Carlito"/>
                <a:cs typeface="Carlito"/>
              </a:rPr>
            </a:br>
            <a:r>
              <a:rPr lang="ru-RU" sz="2200">
                <a:latin typeface="Carlito"/>
                <a:ea typeface="Carlito"/>
                <a:cs typeface="Carlito"/>
              </a:rPr>
              <a:t>Граф : Российский учебник, 2018.</a:t>
            </a:r>
            <a:endParaRPr sz="2200">
              <a:latin typeface="Carlito"/>
              <a:ea typeface="Carlito"/>
              <a:cs typeface="Carlito"/>
            </a:endParaRPr>
          </a:p>
          <a:p>
            <a:pPr>
              <a:defRPr/>
            </a:pPr>
            <a:endParaRPr sz="2000">
              <a:latin typeface="Carlito"/>
              <a:ea typeface="Carlito"/>
              <a:cs typeface="Carlito"/>
            </a:endParaRPr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568FA931-DD8A-4848-B219-C0CFCB54E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58BCABE7-9370-64ED-E711-734A446633A8}" type="slidenum">
              <a:rPr lang="ru-RU"/>
              <a:t>5</a:t>
            </a:fld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Стандартная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389</Words>
  <Application>Microsoft Office PowerPoint</Application>
  <DocSecurity>0</DocSecurity>
  <PresentationFormat>Широкоэкранный</PresentationFormat>
  <Paragraphs>34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Carlito</vt:lpstr>
      <vt:lpstr>Times New Roman</vt:lpstr>
      <vt:lpstr>Тема Office</vt:lpstr>
      <vt:lpstr>Государственное бюджетное общеобразовательное учреждение средняя общеобразовательная школа 232 Адмиралтейского района Санкт-Петербурга</vt:lpstr>
      <vt:lpstr>Задача методической работы образовательной организации</vt:lpstr>
      <vt:lpstr>Целевая аудитория методической разработки:</vt:lpstr>
      <vt:lpstr>Презентация PowerPoint</vt:lpstr>
      <vt:lpstr>Ожидаемый результат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общеобразовательное учреждение средняя общеобразовательная школа 232 Адмиралтейского района Санкт-Петербурга</dc:title>
  <dc:subject/>
  <dc:creator>Виталий Игоревич Поляков</dc:creator>
  <cp:keywords/>
  <dc:description/>
  <cp:lastModifiedBy>Виталий Игоревич Поляков</cp:lastModifiedBy>
  <cp:revision>21</cp:revision>
  <dcterms:created xsi:type="dcterms:W3CDTF">2022-03-10T15:35:36Z</dcterms:created>
  <dcterms:modified xsi:type="dcterms:W3CDTF">2022-03-18T06:40:08Z</dcterms:modified>
  <cp:category/>
  <dc:identifier/>
  <cp:contentStatus/>
  <dc:language/>
  <cp:version/>
</cp:coreProperties>
</file>