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57" r:id="rId4"/>
    <p:sldId id="260" r:id="rId5"/>
    <p:sldId id="261" r:id="rId6"/>
    <p:sldId id="262" r:id="rId7"/>
    <p:sldId id="265" r:id="rId8"/>
    <p:sldId id="263" r:id="rId9"/>
    <p:sldId id="264" r:id="rId10"/>
    <p:sldId id="266" r:id="rId11"/>
    <p:sldId id="267" r:id="rId12"/>
  </p:sldIdLst>
  <p:sldSz cx="12192000" cy="6858000"/>
  <p:notesSz cx="6877050" cy="96567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4D3BEFE-B4E7-4A4A-B18D-9F8A166DEED9}" type="datetimeFigureOut">
              <a:rPr lang="ru-RU" smtClean="0"/>
              <a:pPr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7BB856-6A35-4820-98E4-83357E1F27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2AD5A8E-A727-4EDF-8080-905C2BFDDDCB}"/>
              </a:ext>
            </a:extLst>
          </p:cNvPr>
          <p:cNvSpPr txBox="1"/>
          <p:nvPr/>
        </p:nvSpPr>
        <p:spPr>
          <a:xfrm>
            <a:off x="1270001" y="1797784"/>
            <a:ext cx="1057909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На сайте   «Пушкинские места. Культурный туризм» мы увидели приглашение на познавательную   прогулку по Пушкинским местам</a:t>
            </a:r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BFD5EBF-41C2-4B03-A254-D30AFBD5F2E3}"/>
              </a:ext>
            </a:extLst>
          </p:cNvPr>
          <p:cNvSpPr txBox="1"/>
          <p:nvPr/>
        </p:nvSpPr>
        <p:spPr>
          <a:xfrm>
            <a:off x="1917700" y="990600"/>
            <a:ext cx="863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Читательская  грамотность.  7  класс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D9C1844-5453-4D08-A8F1-1C3FC3D20805}"/>
              </a:ext>
            </a:extLst>
          </p:cNvPr>
          <p:cNvSpPr txBox="1"/>
          <p:nvPr/>
        </p:nvSpPr>
        <p:spPr>
          <a:xfrm flipV="1">
            <a:off x="3143250" y="4139863"/>
            <a:ext cx="41973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600" dirty="0"/>
          </a:p>
          <a:p>
            <a:endParaRPr lang="ru-RU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F70332E-D7BC-45C1-A463-CE7B76AA73DF}"/>
              </a:ext>
            </a:extLst>
          </p:cNvPr>
          <p:cNvSpPr txBox="1"/>
          <p:nvPr/>
        </p:nvSpPr>
        <p:spPr>
          <a:xfrm>
            <a:off x="3048000" y="3982998"/>
            <a:ext cx="5715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https://culttourism.ru/list/pushkin.html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115533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2107937-D393-4BC6-A020-EDF54BEC9A66}"/>
              </a:ext>
            </a:extLst>
          </p:cNvPr>
          <p:cNvSpPr txBox="1"/>
          <p:nvPr/>
        </p:nvSpPr>
        <p:spPr>
          <a:xfrm>
            <a:off x="635000" y="571500"/>
            <a:ext cx="127820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Задание 3.</a:t>
            </a:r>
            <a:r>
              <a:rPr lang="ru-RU" sz="2400" dirty="0"/>
              <a:t> С каким высказыванием вы не согласны? Укажите одно неверное</a:t>
            </a:r>
          </a:p>
          <a:p>
            <a:r>
              <a:rPr lang="ru-RU" sz="2400" dirty="0"/>
              <a:t> высказывание буквой</a:t>
            </a:r>
          </a:p>
          <a:p>
            <a:endParaRPr lang="ru-RU" sz="2400" dirty="0"/>
          </a:p>
          <a:p>
            <a:endParaRPr lang="ru-RU" sz="2400" dirty="0"/>
          </a:p>
          <a:p>
            <a:r>
              <a:rPr lang="ru-RU" sz="2400" dirty="0"/>
              <a:t>А.  Раевские везут А.С. Пушкина в Крым и на Кавказ по причине его слабого здоровья</a:t>
            </a:r>
          </a:p>
          <a:p>
            <a:r>
              <a:rPr lang="ru-RU" sz="2400" dirty="0"/>
              <a:t>Б.   В жилах А.С. Пушкина была эфиопская кровь</a:t>
            </a:r>
          </a:p>
          <a:p>
            <a:r>
              <a:rPr lang="ru-RU" sz="2400" dirty="0"/>
              <a:t>В.   Пушкин побывал более чем в 15 городах России</a:t>
            </a:r>
          </a:p>
          <a:p>
            <a:r>
              <a:rPr lang="ru-RU" sz="2400" dirty="0"/>
              <a:t>Г.    Сначала поэт посетил Кишинев и лишь затем отправился в Феодосию</a:t>
            </a:r>
          </a:p>
          <a:p>
            <a:endParaRPr lang="ru-RU" sz="2400" dirty="0"/>
          </a:p>
          <a:p>
            <a:endParaRPr lang="ru-RU" sz="2400" dirty="0"/>
          </a:p>
          <a:p>
            <a:r>
              <a:rPr lang="ru-RU" sz="2400" dirty="0"/>
              <a:t>Ответ:  Г</a:t>
            </a:r>
          </a:p>
        </p:txBody>
      </p:sp>
    </p:spTree>
    <p:extLst>
      <p:ext uri="{BB962C8B-B14F-4D97-AF65-F5344CB8AC3E}">
        <p14:creationId xmlns:p14="http://schemas.microsoft.com/office/powerpoint/2010/main" xmlns="" val="1871446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7C2663A8-3D4A-4179-82C0-9F23623B2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7533208"/>
              </p:ext>
            </p:extLst>
          </p:nvPr>
        </p:nvGraphicFramePr>
        <p:xfrm>
          <a:off x="2032000" y="719666"/>
          <a:ext cx="8128000" cy="607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28851017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17194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№ задачи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4347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Компетентностная область оценки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Читательские действия, связанные с осмыслением и оценкой текста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1033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Тематическая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Путешествия по родной земле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34115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Ситуация функционирования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Чтение для практических целей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0279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Контекст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Практический, образовательный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07954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Формат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Несплошной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2071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Тип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Карта и текст путеводителя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7954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Читательское умение (объект оценки)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Оценивать содержание текста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58036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Формат вопроса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Закрытый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34392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Трудность (когнитивный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Высокой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21253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3 балла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Выбран ответ Г.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82306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0 баллов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dirty="0"/>
                        <a:t>Выбран любой другой ответ, или одновременно с верным выбран и неверный ответ.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/>
                        <a:t>Ответ отсутствует.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3787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38394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C6F5D94-8842-4B08-8979-199F0DA8816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2576" y="476232"/>
            <a:ext cx="7966847" cy="570866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49B42FD-5C74-49B5-87C2-15985663B97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5300" y="180974"/>
            <a:ext cx="8902700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5225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6C1C363-FCBD-4C22-9529-48053C7659A1}"/>
              </a:ext>
            </a:extLst>
          </p:cNvPr>
          <p:cNvSpPr txBox="1"/>
          <p:nvPr/>
        </p:nvSpPr>
        <p:spPr>
          <a:xfrm>
            <a:off x="431800" y="899904"/>
            <a:ext cx="11760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+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 – центральная фигура русской культуры.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удивительной судьбы, наполовину африканского происхождения, Пушкин по призванию стал русским поэтом.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разных городах России и мира установлены десятки памятников Пушкину. Музеи, посвящённые жизни и творчеству поэта, имеются в Москве, Санкт-Петербурге, Пушкиногорском районе (место захоронения Пушкина), Новгороде, Торжке, Калуге (славилась своими полотняными заводами), Киеве, Кишинёве, Гурзуфе, Одессе, Вильнюсе,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Бродзянах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(Словакия) и других городах. Именем Пушкина названы бывший город Царское Село, где он учился в Лицее, и ряд других населённый пунктов.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вами карта с обозначением мест на территории России, так или иначе связанных с Пушкиным. Рассмотрите ее и выполните задание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291462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C70FA74-ACCF-468F-9EBD-026457C67E52}"/>
              </a:ext>
            </a:extLst>
          </p:cNvPr>
          <p:cNvSpPr txBox="1"/>
          <p:nvPr/>
        </p:nvSpPr>
        <p:spPr>
          <a:xfrm>
            <a:off x="1168400" y="990600"/>
            <a:ext cx="1094337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Задание 1.</a:t>
            </a:r>
          </a:p>
          <a:p>
            <a:r>
              <a:rPr lang="ru-RU" sz="2800" dirty="0"/>
              <a:t>Какой город в путешествиях Пушкина по России  был самым южным?</a:t>
            </a:r>
          </a:p>
          <a:p>
            <a:r>
              <a:rPr lang="ru-RU" sz="2800" dirty="0"/>
              <a:t>А. Измаил</a:t>
            </a:r>
          </a:p>
          <a:p>
            <a:r>
              <a:rPr lang="ru-RU" sz="2800" dirty="0"/>
              <a:t>Б. Тифлис</a:t>
            </a:r>
          </a:p>
          <a:p>
            <a:r>
              <a:rPr lang="ru-RU" sz="2800" dirty="0"/>
              <a:t>В. Гурзуф</a:t>
            </a:r>
          </a:p>
          <a:p>
            <a:r>
              <a:rPr lang="ru-RU" sz="2800" dirty="0"/>
              <a:t>Г. Арзрум</a:t>
            </a:r>
          </a:p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Ответ: Г</a:t>
            </a:r>
          </a:p>
        </p:txBody>
      </p:sp>
    </p:spTree>
    <p:extLst>
      <p:ext uri="{BB962C8B-B14F-4D97-AF65-F5344CB8AC3E}">
        <p14:creationId xmlns:p14="http://schemas.microsoft.com/office/powerpoint/2010/main" xmlns="" val="1449573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xmlns="" id="{82B932ED-11A4-44FC-A2F6-8A796559A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4032049"/>
              </p:ext>
            </p:extLst>
          </p:nvPr>
        </p:nvGraphicFramePr>
        <p:xfrm>
          <a:off x="2032000" y="719666"/>
          <a:ext cx="8128000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292032238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737534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№  задачи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63130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Компетентностная область оценки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Читательские действия, связанные с нахождением и извлечением информации из текста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0649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Тематическая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Путешествия по родной земле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76593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Ситуация функционирования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Чтение для практических целей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9934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Контекст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Практический, образовательный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5174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Формат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Несплошной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6094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Тип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Текст рекламной статьи, карта Пушкинских мест России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6096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Читательское умение (объект оценки)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Определять место, где содержится искомая информация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2106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3639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6F4C501D-7DBB-4E68-95E5-84AC398912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6686192"/>
              </p:ext>
            </p:extLst>
          </p:nvPr>
        </p:nvGraphicFramePr>
        <p:xfrm>
          <a:off x="2032000" y="719666"/>
          <a:ext cx="81280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18904839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172079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/>
                        <a:t>Формат вопроса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Закрытый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7583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/>
                        <a:t>Трудность (когнитивный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Низкий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0196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9126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/>
                        <a:t>1 балл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Выбран ответ 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3198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/>
                        <a:t>0 баллов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sz="2400" dirty="0"/>
                        <a:t>Выбран любой другой ответ, или одновременно с верным выбран и неверный ответ.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2400" dirty="0"/>
                        <a:t>Ответ отсутствует.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33204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57262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8D37882-E785-49C4-9EF2-859DE533213A}"/>
              </a:ext>
            </a:extLst>
          </p:cNvPr>
          <p:cNvSpPr txBox="1"/>
          <p:nvPr/>
        </p:nvSpPr>
        <p:spPr>
          <a:xfrm>
            <a:off x="2724150" y="20052249"/>
            <a:ext cx="6311900" cy="7571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Весной 1820 года Пушкина вызвали к военному генерал-губернатору Петербурга графу М. А. Милорадовичу для объяснения по поводу содержания его стихотворений (в том числе эпиграмм на Аракчеева, архимандрита Фотия и самого Александра I), несовместимых со статусом государственного чиновника. Шла речь о его высылке в Сибирь или заточении в Соловецкий монастырь. Лишь благодаря хлопотам друзей, прежде всего Н.М. Карамзина, удалось добиться смягчения наказания. Его перевели из столицы на юг в кишинёвскую канцелярию И. Н.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Инзова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 По пути к новому месту службы Александр Сергеевич заболевает воспалением лёгких, искупавшись в Днепре. Для поправления здоровья Раевские конце мая 1820 года везут больного поэта с собой сначала на 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Кавказ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и затем в 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Крым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 algn="just"/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Два месяца Пушкин провел в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Горячеводске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(Кисловодске), Железноводске. Курорт еще не был тогда благоустроен. «Ванны находились в лачужках, наскоро построенных», - вспоминал позже Пушкин. Источники находились в первобытном состоянии. «Мы черпали кипучую воду ковшиком из Куры или дном разбитой бутылки...» [2]. Здоровье поэта укреплялось. После четырёхлетнего пребывания на юге Пушкин больше ни разу не был серьёзно болен. Воды ему чрезвычайно помогли.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23618D5-2187-4743-80EB-3E6A77CCEAB7}"/>
              </a:ext>
            </a:extLst>
          </p:cNvPr>
          <p:cNvSpPr txBox="1"/>
          <p:nvPr/>
        </p:nvSpPr>
        <p:spPr>
          <a:xfrm>
            <a:off x="2362200" y="939800"/>
            <a:ext cx="8280400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Весной 1820 года Пушкина перевели из столицы на юг По пути к новому месту службы Александр Сергеевич заболевает Для поправления здоровья Раевские конце мая 1820 года везут больного поэта с собой сначала на 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Кавказ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и затем в </a:t>
            </a:r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Крым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.</a:t>
            </a:r>
          </a:p>
          <a:p>
            <a:pPr algn="just"/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По дороге в Крым А.С. Пушкин останавливается в г. Таганроге. 16 августа 1820 года Пушкин прибыл в Феодосию. Через два дня вместе с Раевскими отбывает морем в Гурзуф. В середине сентября 1820 около недели провёл в Симферополе, лишь в сентябре он прибывает в Кишинёв. </a:t>
            </a:r>
          </a:p>
          <a:p>
            <a:pPr algn="just"/>
            <a:r>
              <a:rPr lang="ru-RU" b="1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Оренбург и оренбургский край</a:t>
            </a:r>
            <a:r>
              <a:rPr lang="ru-RU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 поэт посетил осенью 1833 г. На Южный Урал он стремился давно, с тех пор, как возникли у него творческие планы написать исторический очерк о Емельяне Пугачеве и его сподвижниках и роман из времени пугачевского восстания. Путешествию по пугачевским местам Поволжья и Оренбургской губернии Пушкин посвятил полтора месяца. Пушкин преодолел огромные расстояния, проехал всю европейскую Россию, побывал в Нижнем Новгороде, Казани, Симбирске, Оренбурге и Уральске.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0636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9661D69-4987-4287-879A-39C120E1288B}"/>
              </a:ext>
            </a:extLst>
          </p:cNvPr>
          <p:cNvSpPr txBox="1"/>
          <p:nvPr/>
        </p:nvSpPr>
        <p:spPr>
          <a:xfrm>
            <a:off x="2336801" y="254000"/>
            <a:ext cx="81533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Задание 2.</a:t>
            </a:r>
            <a:r>
              <a:rPr lang="ru-RU" sz="2800" dirty="0"/>
              <a:t> Куда отправился А.С. Пушкин, чтобы собрать документы о пугачевском восстании?</a:t>
            </a:r>
          </a:p>
          <a:p>
            <a:r>
              <a:rPr lang="ru-RU" sz="2800" dirty="0"/>
              <a:t>Дайте один правильный ответ</a:t>
            </a:r>
          </a:p>
          <a:p>
            <a:endParaRPr lang="ru-RU" sz="2800" dirty="0"/>
          </a:p>
          <a:p>
            <a:r>
              <a:rPr lang="ru-RU" sz="2800" dirty="0"/>
              <a:t>А.   Симбирск</a:t>
            </a:r>
          </a:p>
          <a:p>
            <a:r>
              <a:rPr lang="ru-RU" sz="2800" dirty="0"/>
              <a:t>Б. Болдино</a:t>
            </a:r>
          </a:p>
          <a:p>
            <a:r>
              <a:rPr lang="ru-RU" sz="2800" dirty="0"/>
              <a:t>В. Калуга</a:t>
            </a:r>
          </a:p>
          <a:p>
            <a:r>
              <a:rPr lang="ru-RU" sz="2800" dirty="0"/>
              <a:t>Г. Оренбург</a:t>
            </a:r>
          </a:p>
          <a:p>
            <a:endParaRPr lang="ru-RU" sz="2800" dirty="0">
              <a:solidFill>
                <a:srgbClr val="C00000"/>
              </a:solidFill>
            </a:endParaRPr>
          </a:p>
          <a:p>
            <a:r>
              <a:rPr lang="ru-RU" sz="2800" dirty="0"/>
              <a:t>Ответ: Г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749E1E87-E024-4FF7-A246-09855805C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3163706"/>
              </p:ext>
            </p:extLst>
          </p:nvPr>
        </p:nvGraphicFramePr>
        <p:xfrm>
          <a:off x="1409700" y="7454899"/>
          <a:ext cx="2844800" cy="4613440"/>
        </p:xfrm>
        <a:graphic>
          <a:graphicData uri="http://schemas.openxmlformats.org/drawingml/2006/table">
            <a:tbl>
              <a:tblPr/>
              <a:tblGrid>
                <a:gridCol w="487136">
                  <a:extLst>
                    <a:ext uri="{9D8B030D-6E8A-4147-A177-3AD203B41FA5}">
                      <a16:colId xmlns:a16="http://schemas.microsoft.com/office/drawing/2014/main" xmlns="" val="2054815434"/>
                    </a:ext>
                  </a:extLst>
                </a:gridCol>
                <a:gridCol w="785888">
                  <a:extLst>
                    <a:ext uri="{9D8B030D-6E8A-4147-A177-3AD203B41FA5}">
                      <a16:colId xmlns:a16="http://schemas.microsoft.com/office/drawing/2014/main" xmlns="" val="3295864700"/>
                    </a:ext>
                  </a:extLst>
                </a:gridCol>
                <a:gridCol w="785888">
                  <a:extLst>
                    <a:ext uri="{9D8B030D-6E8A-4147-A177-3AD203B41FA5}">
                      <a16:colId xmlns:a16="http://schemas.microsoft.com/office/drawing/2014/main" xmlns="" val="1306111779"/>
                    </a:ext>
                  </a:extLst>
                </a:gridCol>
                <a:gridCol w="785888">
                  <a:extLst>
                    <a:ext uri="{9D8B030D-6E8A-4147-A177-3AD203B41FA5}">
                      <a16:colId xmlns:a16="http://schemas.microsoft.com/office/drawing/2014/main" xmlns="" val="3611119051"/>
                    </a:ext>
                  </a:extLst>
                </a:gridCol>
              </a:tblGrid>
              <a:tr h="107131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sz="1400" dirty="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69384704"/>
                  </a:ext>
                </a:extLst>
              </a:tr>
              <a:tr h="182356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 </a:t>
                      </a: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3937909"/>
                  </a:ext>
                </a:extLst>
              </a:tr>
              <a:tr h="1347704">
                <a:tc>
                  <a:txBody>
                    <a:bodyPr/>
                    <a:lstStyle/>
                    <a:p>
                      <a:endParaRPr lang="ru-RU" sz="1400" dirty="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8849117"/>
                  </a:ext>
                </a:extLst>
              </a:tr>
              <a:tr h="1347704">
                <a:tc>
                  <a:txBody>
                    <a:bodyPr/>
                    <a:lstStyle/>
                    <a:p>
                      <a:endParaRPr lang="ru-RU" sz="1400" dirty="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effectLst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effectLst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effectLst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2776644"/>
                  </a:ext>
                </a:extLst>
              </a:tr>
              <a:tr h="1347704">
                <a:tc>
                  <a:txBody>
                    <a:bodyPr/>
                    <a:lstStyle/>
                    <a:p>
                      <a:endParaRPr lang="ru-RU" sz="1400" dirty="0">
                        <a:effectLst/>
                      </a:endParaRPr>
                    </a:p>
                  </a:txBody>
                  <a:tcPr marL="35902" marR="35902" marT="35902" marB="3590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effectLst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effectLst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effectLst/>
                      </a:endParaRPr>
                    </a:p>
                  </a:txBody>
                  <a:tcPr marL="47625" marR="47625" marT="47625" marB="476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22386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8010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BC2D0C2C-538A-41C3-AB78-BC3005C9FA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3247089"/>
              </p:ext>
            </p:extLst>
          </p:nvPr>
        </p:nvGraphicFramePr>
        <p:xfrm>
          <a:off x="2032000" y="719666"/>
          <a:ext cx="8128000" cy="607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220698454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3619461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№ задачи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9178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Компетентностная область знаний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Читательские действия, связанные с  интерпретацией текста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69072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Тематическая область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Путешествия по родной земле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62435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Ситуация функционирования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Чтение для практических целей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31433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Контекст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Практический, образовательный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13867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Формат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Несплошной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82698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Тип текста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Текст из путеводителя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84051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Читательское умение (объект оценки)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Формулировать выводы на основе обобщения отдельных частей текста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60852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Формат вопроса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Закрытый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56748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Трудность (когнитивный уровень)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Средний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4043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 балла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Выбран ответ 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41127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0 баллов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Выбран любой другой ответ, или одновременно с верным выбран и неверный ответ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206797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492544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242</TotalTime>
  <Words>694</Words>
  <Application>Microsoft Office PowerPoint</Application>
  <PresentationFormat>Произвольный</PresentationFormat>
  <Paragraphs>118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 Филиппова</dc:creator>
  <cp:lastModifiedBy>Светлана</cp:lastModifiedBy>
  <cp:revision>45</cp:revision>
  <cp:lastPrinted>2022-01-04T11:12:17Z</cp:lastPrinted>
  <dcterms:created xsi:type="dcterms:W3CDTF">2021-12-06T12:32:12Z</dcterms:created>
  <dcterms:modified xsi:type="dcterms:W3CDTF">2022-03-19T17:09:41Z</dcterms:modified>
</cp:coreProperties>
</file>