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85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503888"/>
            <a:ext cx="9652000" cy="1506823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lang="ru-RU" sz="5250" spc="-290" dirty="0" smtClean="0">
                <a:solidFill>
                  <a:srgbClr val="E10000"/>
                </a:solidFill>
                <a:latin typeface="Constantia" pitchFamily="18" charset="0"/>
                <a:cs typeface="Arial" pitchFamily="34" charset="0"/>
              </a:rPr>
              <a:t>Федеральные основные </a:t>
            </a:r>
            <a:r>
              <a:rPr sz="5250" spc="-455" dirty="0" err="1" smtClean="0">
                <a:solidFill>
                  <a:srgbClr val="E10000"/>
                </a:solidFill>
                <a:latin typeface="Constantia" pitchFamily="18" charset="0"/>
                <a:cs typeface="Arial" pitchFamily="34" charset="0"/>
              </a:rPr>
              <a:t>образовательные</a:t>
            </a:r>
            <a:r>
              <a:rPr sz="5250" spc="-455" dirty="0" smtClean="0">
                <a:solidFill>
                  <a:srgbClr val="E10000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sz="5250" spc="-450" dirty="0" smtClean="0">
                <a:solidFill>
                  <a:srgbClr val="E10000"/>
                </a:solidFill>
                <a:latin typeface="Constantia" pitchFamily="18" charset="0"/>
                <a:cs typeface="Arial" pitchFamily="34" charset="0"/>
              </a:rPr>
              <a:t> </a:t>
            </a:r>
            <a:r>
              <a:rPr sz="5250" spc="-350" dirty="0">
                <a:solidFill>
                  <a:srgbClr val="E10000"/>
                </a:solidFill>
                <a:latin typeface="Constantia" pitchFamily="18" charset="0"/>
                <a:cs typeface="Arial" pitchFamily="34" charset="0"/>
              </a:rPr>
              <a:t>программы</a:t>
            </a:r>
            <a:endParaRPr sz="5250" dirty="0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3606800"/>
            <a:ext cx="10566400" cy="1660711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4800" b="1" spc="-95" dirty="0">
                <a:latin typeface="Constantia" pitchFamily="18" charset="0"/>
                <a:cs typeface="Arial"/>
              </a:rPr>
              <a:t>Ч</a:t>
            </a:r>
            <a:r>
              <a:rPr sz="4800" b="1" spc="45" dirty="0">
                <a:latin typeface="Constantia" pitchFamily="18" charset="0"/>
                <a:cs typeface="Arial"/>
              </a:rPr>
              <a:t>т</a:t>
            </a:r>
            <a:r>
              <a:rPr sz="4800" b="1" spc="-425" dirty="0">
                <a:latin typeface="Constantia" pitchFamily="18" charset="0"/>
                <a:cs typeface="Arial"/>
              </a:rPr>
              <a:t>о</a:t>
            </a:r>
            <a:r>
              <a:rPr sz="4800" b="1" spc="-420" dirty="0">
                <a:latin typeface="Constantia" pitchFamily="18" charset="0"/>
                <a:cs typeface="Arial"/>
              </a:rPr>
              <a:t> </a:t>
            </a:r>
            <a:r>
              <a:rPr sz="4800" b="1" spc="-310" dirty="0">
                <a:latin typeface="Constantia" pitchFamily="18" charset="0"/>
                <a:cs typeface="Arial"/>
              </a:rPr>
              <a:t>и</a:t>
            </a:r>
            <a:r>
              <a:rPr sz="4800" b="1" spc="-365" dirty="0">
                <a:latin typeface="Constantia" pitchFamily="18" charset="0"/>
                <a:cs typeface="Arial"/>
              </a:rPr>
              <a:t>з</a:t>
            </a:r>
            <a:r>
              <a:rPr sz="4800" b="1" spc="-360" dirty="0">
                <a:latin typeface="Constantia" pitchFamily="18" charset="0"/>
                <a:cs typeface="Arial"/>
              </a:rPr>
              <a:t>м</a:t>
            </a:r>
            <a:r>
              <a:rPr sz="4800" b="1" spc="-450" dirty="0">
                <a:latin typeface="Constantia" pitchFamily="18" charset="0"/>
                <a:cs typeface="Arial"/>
              </a:rPr>
              <a:t>е</a:t>
            </a:r>
            <a:r>
              <a:rPr sz="4800" b="1" spc="-250" dirty="0">
                <a:latin typeface="Constantia" pitchFamily="18" charset="0"/>
                <a:cs typeface="Arial"/>
              </a:rPr>
              <a:t>н</a:t>
            </a:r>
            <a:r>
              <a:rPr sz="4800" b="1" spc="-310" dirty="0">
                <a:latin typeface="Constantia" pitchFamily="18" charset="0"/>
                <a:cs typeface="Arial"/>
              </a:rPr>
              <a:t>и</a:t>
            </a:r>
            <a:r>
              <a:rPr sz="4800" b="1" spc="45" dirty="0">
                <a:latin typeface="Constantia" pitchFamily="18" charset="0"/>
                <a:cs typeface="Arial"/>
              </a:rPr>
              <a:t>т</a:t>
            </a:r>
            <a:r>
              <a:rPr sz="4800" b="1" spc="-600" dirty="0">
                <a:latin typeface="Constantia" pitchFamily="18" charset="0"/>
                <a:cs typeface="Arial"/>
              </a:rPr>
              <a:t>с</a:t>
            </a:r>
            <a:r>
              <a:rPr sz="4800" b="1" spc="-415" dirty="0">
                <a:latin typeface="Constantia" pitchFamily="18" charset="0"/>
                <a:cs typeface="Arial"/>
              </a:rPr>
              <a:t>я</a:t>
            </a:r>
            <a:r>
              <a:rPr sz="4800" b="1" spc="-434" dirty="0">
                <a:latin typeface="Constantia" pitchFamily="18" charset="0"/>
                <a:cs typeface="Arial"/>
              </a:rPr>
              <a:t> </a:t>
            </a:r>
            <a:r>
              <a:rPr sz="4800" b="1" spc="-700" dirty="0">
                <a:latin typeface="Constantia" pitchFamily="18" charset="0"/>
                <a:cs typeface="Arial"/>
              </a:rPr>
              <a:t>в</a:t>
            </a:r>
            <a:r>
              <a:rPr sz="4800" b="1" spc="-390" dirty="0">
                <a:latin typeface="Constantia" pitchFamily="18" charset="0"/>
                <a:cs typeface="Arial"/>
              </a:rPr>
              <a:t> </a:t>
            </a:r>
            <a:r>
              <a:rPr sz="4800" b="1" spc="-215" dirty="0">
                <a:latin typeface="Constantia" pitchFamily="18" charset="0"/>
                <a:cs typeface="Arial"/>
              </a:rPr>
              <a:t>р</a:t>
            </a:r>
            <a:r>
              <a:rPr sz="4800" b="1" spc="-450" dirty="0">
                <a:latin typeface="Constantia" pitchFamily="18" charset="0"/>
                <a:cs typeface="Arial"/>
              </a:rPr>
              <a:t>а</a:t>
            </a:r>
            <a:r>
              <a:rPr sz="4800" b="1" spc="-395" dirty="0">
                <a:latin typeface="Constantia" pitchFamily="18" charset="0"/>
                <a:cs typeface="Arial"/>
              </a:rPr>
              <a:t>б</a:t>
            </a:r>
            <a:r>
              <a:rPr sz="4800" b="1" spc="-434" dirty="0">
                <a:latin typeface="Constantia" pitchFamily="18" charset="0"/>
                <a:cs typeface="Arial"/>
              </a:rPr>
              <a:t>о</a:t>
            </a:r>
            <a:r>
              <a:rPr sz="4800" b="1" spc="45" dirty="0">
                <a:latin typeface="Constantia" pitchFamily="18" charset="0"/>
                <a:cs typeface="Arial"/>
              </a:rPr>
              <a:t>т</a:t>
            </a:r>
            <a:r>
              <a:rPr sz="4800" b="1" spc="-290" dirty="0">
                <a:latin typeface="Constantia" pitchFamily="18" charset="0"/>
                <a:cs typeface="Arial"/>
              </a:rPr>
              <a:t>е  </a:t>
            </a:r>
            <a:r>
              <a:rPr sz="4800" b="1" spc="-180" dirty="0" err="1">
                <a:latin typeface="Constantia" pitchFamily="18" charset="0"/>
                <a:cs typeface="Arial"/>
              </a:rPr>
              <a:t>ш</a:t>
            </a:r>
            <a:r>
              <a:rPr sz="4800" b="1" spc="-10" dirty="0" err="1">
                <a:latin typeface="Constantia" pitchFamily="18" charset="0"/>
                <a:cs typeface="Arial"/>
              </a:rPr>
              <a:t>к</a:t>
            </a:r>
            <a:r>
              <a:rPr sz="4800" b="1" spc="-434" dirty="0" err="1">
                <a:latin typeface="Constantia" pitchFamily="18" charset="0"/>
                <a:cs typeface="Arial"/>
              </a:rPr>
              <a:t>о</a:t>
            </a:r>
            <a:r>
              <a:rPr sz="4800" b="1" spc="-505" dirty="0" err="1">
                <a:latin typeface="Constantia" pitchFamily="18" charset="0"/>
                <a:cs typeface="Arial"/>
              </a:rPr>
              <a:t>л</a:t>
            </a:r>
            <a:r>
              <a:rPr sz="4800" b="1" spc="-395" dirty="0">
                <a:latin typeface="Constantia" pitchFamily="18" charset="0"/>
                <a:cs typeface="Arial"/>
              </a:rPr>
              <a:t> </a:t>
            </a:r>
            <a:endParaRPr lang="ru-RU" sz="4800" b="1" spc="-395" dirty="0" smtClean="0">
              <a:latin typeface="Constantia" pitchFamily="18" charset="0"/>
              <a:cs typeface="Arial"/>
            </a:endParaRPr>
          </a:p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4800" b="1" spc="-585" dirty="0" smtClean="0">
                <a:latin typeface="Constantia" pitchFamily="18" charset="0"/>
                <a:cs typeface="Arial"/>
              </a:rPr>
              <a:t>с</a:t>
            </a:r>
            <a:r>
              <a:rPr sz="4800" b="1" spc="-420" dirty="0" smtClean="0">
                <a:latin typeface="Constantia" pitchFamily="18" charset="0"/>
                <a:cs typeface="Arial"/>
              </a:rPr>
              <a:t> </a:t>
            </a:r>
            <a:r>
              <a:rPr lang="ru-RU" sz="4800" b="1" spc="-420" dirty="0" smtClean="0">
                <a:latin typeface="Constantia" pitchFamily="18" charset="0"/>
                <a:cs typeface="Arial"/>
              </a:rPr>
              <a:t> </a:t>
            </a:r>
            <a:r>
              <a:rPr sz="4800" b="1" spc="-185" dirty="0" smtClean="0">
                <a:latin typeface="Constantia" pitchFamily="18" charset="0"/>
                <a:cs typeface="Arial"/>
              </a:rPr>
              <a:t>1</a:t>
            </a:r>
            <a:r>
              <a:rPr sz="4800" b="1" spc="-445" dirty="0" smtClean="0">
                <a:latin typeface="Constantia" pitchFamily="18" charset="0"/>
                <a:cs typeface="Arial"/>
              </a:rPr>
              <a:t> </a:t>
            </a:r>
            <a:r>
              <a:rPr sz="4800" b="1" spc="-600" dirty="0">
                <a:latin typeface="Constantia" pitchFamily="18" charset="0"/>
                <a:cs typeface="Arial"/>
              </a:rPr>
              <a:t>с</a:t>
            </a:r>
            <a:r>
              <a:rPr sz="4800" b="1" spc="-450" dirty="0">
                <a:latin typeface="Constantia" pitchFamily="18" charset="0"/>
                <a:cs typeface="Arial"/>
              </a:rPr>
              <a:t>е</a:t>
            </a:r>
            <a:r>
              <a:rPr sz="4800" b="1" spc="-250" dirty="0">
                <a:latin typeface="Constantia" pitchFamily="18" charset="0"/>
                <a:cs typeface="Arial"/>
              </a:rPr>
              <a:t>н</a:t>
            </a:r>
            <a:r>
              <a:rPr sz="4800" b="1" spc="45" dirty="0">
                <a:latin typeface="Constantia" pitchFamily="18" charset="0"/>
                <a:cs typeface="Arial"/>
              </a:rPr>
              <a:t>т</a:t>
            </a:r>
            <a:r>
              <a:rPr sz="4800" b="1" spc="-445" dirty="0">
                <a:latin typeface="Constantia" pitchFamily="18" charset="0"/>
                <a:cs typeface="Arial"/>
              </a:rPr>
              <a:t>я</a:t>
            </a:r>
            <a:r>
              <a:rPr sz="4800" b="1" spc="-395" dirty="0">
                <a:latin typeface="Constantia" pitchFamily="18" charset="0"/>
                <a:cs typeface="Arial"/>
              </a:rPr>
              <a:t>б</a:t>
            </a:r>
            <a:r>
              <a:rPr sz="4800" b="1" spc="-215" dirty="0">
                <a:latin typeface="Constantia" pitchFamily="18" charset="0"/>
                <a:cs typeface="Arial"/>
              </a:rPr>
              <a:t>р</a:t>
            </a:r>
            <a:r>
              <a:rPr sz="4800" b="1" spc="-415" dirty="0">
                <a:latin typeface="Constantia" pitchFamily="18" charset="0"/>
                <a:cs typeface="Arial"/>
              </a:rPr>
              <a:t>я</a:t>
            </a:r>
            <a:r>
              <a:rPr sz="4800" b="1" spc="-434" dirty="0">
                <a:latin typeface="Constantia" pitchFamily="18" charset="0"/>
                <a:cs typeface="Arial"/>
              </a:rPr>
              <a:t> </a:t>
            </a:r>
            <a:r>
              <a:rPr sz="4800" b="1" spc="-225" dirty="0">
                <a:latin typeface="Constantia" pitchFamily="18" charset="0"/>
                <a:cs typeface="Arial"/>
              </a:rPr>
              <a:t>202</a:t>
            </a:r>
            <a:r>
              <a:rPr sz="4800" b="1" spc="-125" dirty="0">
                <a:latin typeface="Constantia" pitchFamily="18" charset="0"/>
                <a:cs typeface="Arial"/>
              </a:rPr>
              <a:t>3  </a:t>
            </a:r>
            <a:r>
              <a:rPr sz="4800" b="1" spc="-280" dirty="0">
                <a:latin typeface="Constantia" pitchFamily="18" charset="0"/>
                <a:cs typeface="Arial"/>
              </a:rPr>
              <a:t>года</a:t>
            </a:r>
            <a:endParaRPr sz="4800" dirty="0">
              <a:latin typeface="Constantia" pitchFamily="18" charset="0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29400" y="5181600"/>
            <a:ext cx="4911090" cy="897890"/>
          </a:xfrm>
          <a:custGeom>
            <a:avLst/>
            <a:gdLst/>
            <a:ahLst/>
            <a:cxnLst/>
            <a:rect l="l" t="t" r="r" b="b"/>
            <a:pathLst>
              <a:path w="4911090" h="897890">
                <a:moveTo>
                  <a:pt x="4910665" y="0"/>
                </a:moveTo>
                <a:lnTo>
                  <a:pt x="0" y="0"/>
                </a:lnTo>
                <a:lnTo>
                  <a:pt x="0" y="897467"/>
                </a:lnTo>
                <a:lnTo>
                  <a:pt x="4910665" y="897467"/>
                </a:lnTo>
                <a:lnTo>
                  <a:pt x="49106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9488" y="571500"/>
            <a:ext cx="4116511" cy="520064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4299" y="177800"/>
            <a:ext cx="5161280" cy="3492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775"/>
              </a:lnSpc>
              <a:spcBef>
                <a:spcPts val="100"/>
              </a:spcBef>
            </a:pPr>
            <a:r>
              <a:rPr sz="5250" spc="235" dirty="0">
                <a:solidFill>
                  <a:srgbClr val="000000"/>
                </a:solidFill>
              </a:rPr>
              <a:t>Ф</a:t>
            </a:r>
            <a:r>
              <a:rPr sz="5250" spc="565" dirty="0">
                <a:solidFill>
                  <a:srgbClr val="000000"/>
                </a:solidFill>
              </a:rPr>
              <a:t>ОО</a:t>
            </a:r>
            <a:r>
              <a:rPr sz="5250" spc="315" dirty="0">
                <a:solidFill>
                  <a:srgbClr val="000000"/>
                </a:solidFill>
              </a:rPr>
              <a:t>П</a:t>
            </a:r>
            <a:r>
              <a:rPr sz="5250" spc="-375" dirty="0">
                <a:solidFill>
                  <a:srgbClr val="000000"/>
                </a:solidFill>
              </a:rPr>
              <a:t> </a:t>
            </a:r>
            <a:r>
              <a:rPr sz="5250" spc="365" dirty="0">
                <a:solidFill>
                  <a:srgbClr val="000000"/>
                </a:solidFill>
              </a:rPr>
              <a:t>–</a:t>
            </a:r>
            <a:endParaRPr sz="5250"/>
          </a:p>
          <a:p>
            <a:pPr marL="12700" marR="5080">
              <a:lnSpc>
                <a:spcPts val="5250"/>
              </a:lnSpc>
              <a:spcBef>
                <a:spcPts val="525"/>
              </a:spcBef>
            </a:pPr>
            <a:r>
              <a:rPr sz="5250" spc="-465" dirty="0">
                <a:solidFill>
                  <a:srgbClr val="000000"/>
                </a:solidFill>
              </a:rPr>
              <a:t>федеральные </a:t>
            </a:r>
            <a:r>
              <a:rPr sz="5250" spc="-459" dirty="0">
                <a:solidFill>
                  <a:srgbClr val="000000"/>
                </a:solidFill>
              </a:rPr>
              <a:t> </a:t>
            </a:r>
            <a:r>
              <a:rPr sz="5250" spc="-505" dirty="0">
                <a:solidFill>
                  <a:srgbClr val="000000"/>
                </a:solidFill>
              </a:rPr>
              <a:t>основные </a:t>
            </a:r>
            <a:r>
              <a:rPr sz="5250" spc="-500" dirty="0">
                <a:solidFill>
                  <a:srgbClr val="000000"/>
                </a:solidFill>
              </a:rPr>
              <a:t> </a:t>
            </a:r>
            <a:r>
              <a:rPr sz="5250" spc="-434" dirty="0">
                <a:solidFill>
                  <a:srgbClr val="000000"/>
                </a:solidFill>
              </a:rPr>
              <a:t>о</a:t>
            </a:r>
            <a:r>
              <a:rPr sz="5250" spc="-395" dirty="0">
                <a:solidFill>
                  <a:srgbClr val="000000"/>
                </a:solidFill>
              </a:rPr>
              <a:t>б</a:t>
            </a:r>
            <a:r>
              <a:rPr sz="5250" spc="-215" dirty="0">
                <a:solidFill>
                  <a:srgbClr val="000000"/>
                </a:solidFill>
              </a:rPr>
              <a:t>р</a:t>
            </a:r>
            <a:r>
              <a:rPr sz="5250" spc="-450" dirty="0">
                <a:solidFill>
                  <a:srgbClr val="000000"/>
                </a:solidFill>
              </a:rPr>
              <a:t>а</a:t>
            </a:r>
            <a:r>
              <a:rPr sz="5250" spc="-365" dirty="0">
                <a:solidFill>
                  <a:srgbClr val="000000"/>
                </a:solidFill>
              </a:rPr>
              <a:t>з</a:t>
            </a:r>
            <a:r>
              <a:rPr sz="5250" spc="-434" dirty="0">
                <a:solidFill>
                  <a:srgbClr val="000000"/>
                </a:solidFill>
              </a:rPr>
              <a:t>о</a:t>
            </a:r>
            <a:r>
              <a:rPr sz="5250" spc="-685" dirty="0">
                <a:solidFill>
                  <a:srgbClr val="000000"/>
                </a:solidFill>
              </a:rPr>
              <a:t>в</a:t>
            </a:r>
            <a:r>
              <a:rPr sz="5250" spc="-450" dirty="0">
                <a:solidFill>
                  <a:srgbClr val="000000"/>
                </a:solidFill>
              </a:rPr>
              <a:t>а</a:t>
            </a:r>
            <a:r>
              <a:rPr sz="5250" spc="45" dirty="0">
                <a:solidFill>
                  <a:srgbClr val="000000"/>
                </a:solidFill>
              </a:rPr>
              <a:t>т</a:t>
            </a:r>
            <a:r>
              <a:rPr sz="5250" spc="-450" dirty="0">
                <a:solidFill>
                  <a:srgbClr val="000000"/>
                </a:solidFill>
              </a:rPr>
              <a:t>е</a:t>
            </a:r>
            <a:r>
              <a:rPr sz="5250" spc="-490" dirty="0">
                <a:solidFill>
                  <a:srgbClr val="000000"/>
                </a:solidFill>
              </a:rPr>
              <a:t>л</a:t>
            </a:r>
            <a:r>
              <a:rPr sz="5250" spc="-835" dirty="0">
                <a:solidFill>
                  <a:srgbClr val="000000"/>
                </a:solidFill>
              </a:rPr>
              <a:t>ь</a:t>
            </a:r>
            <a:r>
              <a:rPr sz="5250" spc="-250" dirty="0">
                <a:solidFill>
                  <a:srgbClr val="000000"/>
                </a:solidFill>
              </a:rPr>
              <a:t>н</a:t>
            </a:r>
            <a:r>
              <a:rPr sz="5250" spc="-960" dirty="0">
                <a:solidFill>
                  <a:srgbClr val="000000"/>
                </a:solidFill>
              </a:rPr>
              <a:t>ы</a:t>
            </a:r>
            <a:r>
              <a:rPr sz="5250" spc="-290" dirty="0">
                <a:solidFill>
                  <a:srgbClr val="000000"/>
                </a:solidFill>
              </a:rPr>
              <a:t>е  </a:t>
            </a:r>
            <a:r>
              <a:rPr sz="5250" spc="-350" dirty="0">
                <a:solidFill>
                  <a:srgbClr val="000000"/>
                </a:solidFill>
              </a:rPr>
              <a:t>программы</a:t>
            </a:r>
            <a:endParaRPr sz="5250"/>
          </a:p>
        </p:txBody>
      </p:sp>
      <p:sp>
        <p:nvSpPr>
          <p:cNvPr id="4" name="object 4"/>
          <p:cNvSpPr txBox="1"/>
          <p:nvPr/>
        </p:nvSpPr>
        <p:spPr>
          <a:xfrm>
            <a:off x="6464299" y="4683219"/>
            <a:ext cx="4808220" cy="11684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30" dirty="0">
                <a:latin typeface="Times New Roman"/>
                <a:cs typeface="Times New Roman"/>
              </a:rPr>
              <a:t>Разработаны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для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каждого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уровня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образования: </a:t>
            </a:r>
            <a:r>
              <a:rPr sz="2600" spc="10" dirty="0">
                <a:latin typeface="Times New Roman"/>
                <a:cs typeface="Times New Roman"/>
              </a:rPr>
              <a:t>начального, 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основного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среднего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839335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spc="285" dirty="0">
                <a:solidFill>
                  <a:srgbClr val="000000"/>
                </a:solidFill>
              </a:rPr>
              <a:t>Ц</a:t>
            </a:r>
            <a:r>
              <a:rPr sz="5250" spc="-450" dirty="0">
                <a:solidFill>
                  <a:srgbClr val="000000"/>
                </a:solidFill>
              </a:rPr>
              <a:t>е</a:t>
            </a:r>
            <a:r>
              <a:rPr sz="5250" spc="-490" dirty="0">
                <a:solidFill>
                  <a:srgbClr val="000000"/>
                </a:solidFill>
              </a:rPr>
              <a:t>л</a:t>
            </a:r>
            <a:r>
              <a:rPr sz="5250" spc="-805" dirty="0">
                <a:solidFill>
                  <a:srgbClr val="000000"/>
                </a:solidFill>
              </a:rPr>
              <a:t>ь</a:t>
            </a:r>
            <a:r>
              <a:rPr sz="5250" spc="-434" dirty="0">
                <a:solidFill>
                  <a:srgbClr val="000000"/>
                </a:solidFill>
              </a:rPr>
              <a:t> </a:t>
            </a:r>
            <a:r>
              <a:rPr sz="5250" spc="-685" dirty="0">
                <a:solidFill>
                  <a:srgbClr val="000000"/>
                </a:solidFill>
              </a:rPr>
              <a:t>в</a:t>
            </a:r>
            <a:r>
              <a:rPr sz="5250" spc="-250" dirty="0">
                <a:solidFill>
                  <a:srgbClr val="000000"/>
                </a:solidFill>
              </a:rPr>
              <a:t>н</a:t>
            </a:r>
            <a:r>
              <a:rPr sz="5250" spc="-450" dirty="0">
                <a:solidFill>
                  <a:srgbClr val="000000"/>
                </a:solidFill>
              </a:rPr>
              <a:t>е</a:t>
            </a:r>
            <a:r>
              <a:rPr sz="5250" spc="-265" dirty="0">
                <a:solidFill>
                  <a:srgbClr val="000000"/>
                </a:solidFill>
              </a:rPr>
              <a:t>д</a:t>
            </a:r>
            <a:r>
              <a:rPr sz="5250" spc="-215" dirty="0">
                <a:solidFill>
                  <a:srgbClr val="000000"/>
                </a:solidFill>
              </a:rPr>
              <a:t>р</a:t>
            </a:r>
            <a:r>
              <a:rPr sz="5250" spc="-450" dirty="0">
                <a:solidFill>
                  <a:srgbClr val="000000"/>
                </a:solidFill>
              </a:rPr>
              <a:t>е</a:t>
            </a:r>
            <a:r>
              <a:rPr sz="5250" spc="-250" dirty="0">
                <a:solidFill>
                  <a:srgbClr val="000000"/>
                </a:solidFill>
              </a:rPr>
              <a:t>н</a:t>
            </a:r>
            <a:r>
              <a:rPr sz="5250" spc="-310" dirty="0">
                <a:solidFill>
                  <a:srgbClr val="000000"/>
                </a:solidFill>
              </a:rPr>
              <a:t>и</a:t>
            </a:r>
            <a:r>
              <a:rPr sz="5250" spc="-270" dirty="0">
                <a:solidFill>
                  <a:srgbClr val="000000"/>
                </a:solidFill>
              </a:rPr>
              <a:t>я  </a:t>
            </a:r>
            <a:r>
              <a:rPr sz="5250" spc="420" dirty="0">
                <a:solidFill>
                  <a:srgbClr val="000000"/>
                </a:solidFill>
              </a:rPr>
              <a:t>ФООП</a:t>
            </a:r>
            <a:endParaRPr sz="5250"/>
          </a:p>
        </p:txBody>
      </p:sp>
      <p:sp>
        <p:nvSpPr>
          <p:cNvPr id="3" name="object 3"/>
          <p:cNvSpPr txBox="1"/>
          <p:nvPr/>
        </p:nvSpPr>
        <p:spPr>
          <a:xfrm>
            <a:off x="939800" y="2425795"/>
            <a:ext cx="5050790" cy="332105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55" dirty="0">
                <a:latin typeface="Times New Roman"/>
                <a:cs typeface="Times New Roman"/>
              </a:rPr>
              <a:t>Создание </a:t>
            </a:r>
            <a:r>
              <a:rPr sz="2600" spc="65" dirty="0">
                <a:latin typeface="Times New Roman"/>
                <a:cs typeface="Times New Roman"/>
              </a:rPr>
              <a:t>единого 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образовательного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пространства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во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всей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стране.</a:t>
            </a:r>
            <a:endParaRPr sz="2600">
              <a:latin typeface="Times New Roman"/>
              <a:cs typeface="Times New Roman"/>
            </a:endParaRPr>
          </a:p>
          <a:p>
            <a:pPr marL="12700" marR="1304925">
              <a:lnSpc>
                <a:spcPts val="2930"/>
              </a:lnSpc>
              <a:spcBef>
                <a:spcPts val="2610"/>
              </a:spcBef>
            </a:pPr>
            <a:r>
              <a:rPr sz="2600" spc="60" dirty="0">
                <a:latin typeface="Times New Roman"/>
                <a:cs typeface="Times New Roman"/>
              </a:rPr>
              <a:t>Формирование </a:t>
            </a:r>
            <a:r>
              <a:rPr sz="2600" spc="65" dirty="0">
                <a:latin typeface="Times New Roman"/>
                <a:cs typeface="Times New Roman"/>
              </a:rPr>
              <a:t>единого 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с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175" dirty="0">
                <a:latin typeface="Times New Roman"/>
                <a:cs typeface="Times New Roman"/>
              </a:rPr>
              <a:t>д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dirty="0">
                <a:latin typeface="Times New Roman"/>
                <a:cs typeface="Times New Roman"/>
              </a:rPr>
              <a:t>ж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spc="10" dirty="0">
                <a:latin typeface="Times New Roman"/>
                <a:cs typeface="Times New Roman"/>
              </a:rPr>
              <a:t>я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95" dirty="0">
                <a:latin typeface="Times New Roman"/>
                <a:cs typeface="Times New Roman"/>
              </a:rPr>
              <a:t>б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20" dirty="0">
                <a:latin typeface="Times New Roman"/>
                <a:cs typeface="Times New Roman"/>
              </a:rPr>
              <a:t>з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-35" dirty="0">
                <a:latin typeface="Times New Roman"/>
                <a:cs typeface="Times New Roman"/>
              </a:rPr>
              <a:t>в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dirty="0">
                <a:latin typeface="Times New Roman"/>
                <a:cs typeface="Times New Roman"/>
              </a:rPr>
              <a:t>я</a:t>
            </a:r>
            <a:r>
              <a:rPr sz="2600" spc="25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12700" marR="22860">
              <a:lnSpc>
                <a:spcPts val="2930"/>
              </a:lnSpc>
              <a:spcBef>
                <a:spcPts val="2615"/>
              </a:spcBef>
            </a:pPr>
            <a:r>
              <a:rPr sz="2600" spc="-10" dirty="0">
                <a:latin typeface="Times New Roman"/>
                <a:cs typeface="Times New Roman"/>
              </a:rPr>
              <a:t>Устранение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барьеров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для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учеников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п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п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-30" dirty="0">
                <a:latin typeface="Times New Roman"/>
                <a:cs typeface="Times New Roman"/>
              </a:rPr>
              <a:t>х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175" dirty="0">
                <a:latin typeface="Times New Roman"/>
                <a:cs typeface="Times New Roman"/>
              </a:rPr>
              <a:t>д</a:t>
            </a:r>
            <a:r>
              <a:rPr sz="2600" spc="30" dirty="0">
                <a:latin typeface="Times New Roman"/>
                <a:cs typeface="Times New Roman"/>
              </a:rPr>
              <a:t>е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из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-60" dirty="0">
                <a:latin typeface="Times New Roman"/>
                <a:cs typeface="Times New Roman"/>
              </a:rPr>
              <a:t>ш</a:t>
            </a:r>
            <a:r>
              <a:rPr sz="2600" spc="-65" dirty="0">
                <a:latin typeface="Times New Roman"/>
                <a:cs typeface="Times New Roman"/>
              </a:rPr>
              <a:t>к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-30" dirty="0">
                <a:latin typeface="Times New Roman"/>
                <a:cs typeface="Times New Roman"/>
              </a:rPr>
              <a:t>л</a:t>
            </a:r>
            <a:r>
              <a:rPr sz="2600" spc="-130" dirty="0">
                <a:latin typeface="Times New Roman"/>
                <a:cs typeface="Times New Roman"/>
              </a:rPr>
              <a:t>ы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в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60" dirty="0">
                <a:latin typeface="Times New Roman"/>
                <a:cs typeface="Times New Roman"/>
              </a:rPr>
              <a:t>ш</a:t>
            </a:r>
            <a:r>
              <a:rPr sz="2600" spc="-65" dirty="0">
                <a:latin typeface="Times New Roman"/>
                <a:cs typeface="Times New Roman"/>
              </a:rPr>
              <a:t>к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45" dirty="0">
                <a:latin typeface="Times New Roman"/>
                <a:cs typeface="Times New Roman"/>
              </a:rPr>
              <a:t>л</a:t>
            </a:r>
            <a:r>
              <a:rPr sz="2600" spc="-30" dirty="0">
                <a:latin typeface="Times New Roman"/>
                <a:cs typeface="Times New Roman"/>
              </a:rPr>
              <a:t>у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93654" y="828063"/>
            <a:ext cx="4826845" cy="493456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1"/>
            <a:ext cx="4324985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spc="235" dirty="0">
                <a:solidFill>
                  <a:srgbClr val="000000"/>
                </a:solidFill>
              </a:rPr>
              <a:t>Ф</a:t>
            </a:r>
            <a:r>
              <a:rPr sz="5250" spc="565" dirty="0">
                <a:solidFill>
                  <a:srgbClr val="000000"/>
                </a:solidFill>
              </a:rPr>
              <a:t>ОО</a:t>
            </a:r>
            <a:r>
              <a:rPr sz="5250" spc="315" dirty="0">
                <a:solidFill>
                  <a:srgbClr val="000000"/>
                </a:solidFill>
              </a:rPr>
              <a:t>П</a:t>
            </a:r>
            <a:r>
              <a:rPr sz="5250" spc="-375" dirty="0">
                <a:solidFill>
                  <a:srgbClr val="000000"/>
                </a:solidFill>
              </a:rPr>
              <a:t> </a:t>
            </a:r>
            <a:r>
              <a:rPr sz="5250" spc="365" dirty="0">
                <a:solidFill>
                  <a:srgbClr val="000000"/>
                </a:solidFill>
              </a:rPr>
              <a:t>–</a:t>
            </a:r>
            <a:r>
              <a:rPr sz="5250" spc="-400" dirty="0">
                <a:solidFill>
                  <a:srgbClr val="000000"/>
                </a:solidFill>
              </a:rPr>
              <a:t> </a:t>
            </a:r>
            <a:r>
              <a:rPr sz="5250" spc="-500" dirty="0">
                <a:solidFill>
                  <a:srgbClr val="000000"/>
                </a:solidFill>
              </a:rPr>
              <a:t>э</a:t>
            </a:r>
            <a:r>
              <a:rPr sz="5250" spc="45" dirty="0">
                <a:solidFill>
                  <a:srgbClr val="000000"/>
                </a:solidFill>
              </a:rPr>
              <a:t>т</a:t>
            </a:r>
            <a:r>
              <a:rPr sz="5250" spc="-275" dirty="0">
                <a:solidFill>
                  <a:srgbClr val="000000"/>
                </a:solidFill>
              </a:rPr>
              <a:t>о  </a:t>
            </a:r>
            <a:r>
              <a:rPr sz="5250" spc="-315" dirty="0">
                <a:solidFill>
                  <a:srgbClr val="000000"/>
                </a:solidFill>
              </a:rPr>
              <a:t>учебно- </a:t>
            </a:r>
            <a:r>
              <a:rPr sz="5250" spc="-310" dirty="0">
                <a:solidFill>
                  <a:srgbClr val="000000"/>
                </a:solidFill>
              </a:rPr>
              <a:t> </a:t>
            </a:r>
            <a:r>
              <a:rPr sz="5250" spc="-330" dirty="0">
                <a:solidFill>
                  <a:srgbClr val="000000"/>
                </a:solidFill>
              </a:rPr>
              <a:t>методическая </a:t>
            </a:r>
            <a:r>
              <a:rPr sz="5250" spc="-1445" dirty="0">
                <a:solidFill>
                  <a:srgbClr val="000000"/>
                </a:solidFill>
              </a:rPr>
              <a:t> </a:t>
            </a:r>
            <a:r>
              <a:rPr sz="5250" spc="-265" dirty="0">
                <a:solidFill>
                  <a:srgbClr val="000000"/>
                </a:solidFill>
              </a:rPr>
              <a:t>д</a:t>
            </a:r>
            <a:r>
              <a:rPr sz="5250" spc="-434" dirty="0">
                <a:solidFill>
                  <a:srgbClr val="000000"/>
                </a:solidFill>
              </a:rPr>
              <a:t>о</a:t>
            </a:r>
            <a:r>
              <a:rPr sz="5250" spc="65" dirty="0">
                <a:solidFill>
                  <a:srgbClr val="000000"/>
                </a:solidFill>
              </a:rPr>
              <a:t>к</a:t>
            </a:r>
            <a:r>
              <a:rPr sz="5250" spc="-300" dirty="0">
                <a:solidFill>
                  <a:srgbClr val="000000"/>
                </a:solidFill>
              </a:rPr>
              <a:t>у</a:t>
            </a:r>
            <a:r>
              <a:rPr sz="5250" spc="-360" dirty="0">
                <a:solidFill>
                  <a:srgbClr val="000000"/>
                </a:solidFill>
              </a:rPr>
              <a:t>м</a:t>
            </a:r>
            <a:r>
              <a:rPr sz="5250" spc="-450" dirty="0">
                <a:solidFill>
                  <a:srgbClr val="000000"/>
                </a:solidFill>
              </a:rPr>
              <a:t>е</a:t>
            </a:r>
            <a:r>
              <a:rPr sz="5250" spc="-250" dirty="0">
                <a:solidFill>
                  <a:srgbClr val="000000"/>
                </a:solidFill>
              </a:rPr>
              <a:t>н</a:t>
            </a:r>
            <a:r>
              <a:rPr sz="5250" spc="45" dirty="0">
                <a:solidFill>
                  <a:srgbClr val="000000"/>
                </a:solidFill>
              </a:rPr>
              <a:t>т</a:t>
            </a:r>
            <a:r>
              <a:rPr sz="5250" spc="-450" dirty="0">
                <a:solidFill>
                  <a:srgbClr val="000000"/>
                </a:solidFill>
              </a:rPr>
              <a:t>а</a:t>
            </a:r>
            <a:r>
              <a:rPr sz="5250" spc="-155" dirty="0">
                <a:solidFill>
                  <a:srgbClr val="000000"/>
                </a:solidFill>
              </a:rPr>
              <a:t>ц</a:t>
            </a:r>
            <a:r>
              <a:rPr sz="5250" spc="-310" dirty="0">
                <a:solidFill>
                  <a:srgbClr val="000000"/>
                </a:solidFill>
              </a:rPr>
              <a:t>и</a:t>
            </a:r>
            <a:r>
              <a:rPr sz="5250" spc="-270" dirty="0">
                <a:solidFill>
                  <a:srgbClr val="000000"/>
                </a:solidFill>
              </a:rPr>
              <a:t>я  </a:t>
            </a:r>
            <a:r>
              <a:rPr sz="5250" spc="-190" dirty="0">
                <a:solidFill>
                  <a:srgbClr val="000000"/>
                </a:solidFill>
              </a:rPr>
              <a:t>д</a:t>
            </a:r>
            <a:r>
              <a:rPr sz="5250" spc="-490" dirty="0">
                <a:solidFill>
                  <a:srgbClr val="000000"/>
                </a:solidFill>
              </a:rPr>
              <a:t>л</a:t>
            </a:r>
            <a:r>
              <a:rPr sz="5250" spc="-415" dirty="0">
                <a:solidFill>
                  <a:srgbClr val="000000"/>
                </a:solidFill>
              </a:rPr>
              <a:t>я</a:t>
            </a:r>
            <a:r>
              <a:rPr sz="5250" spc="-434" dirty="0">
                <a:solidFill>
                  <a:srgbClr val="000000"/>
                </a:solidFill>
              </a:rPr>
              <a:t> </a:t>
            </a:r>
            <a:r>
              <a:rPr sz="5250" spc="-180" dirty="0">
                <a:solidFill>
                  <a:srgbClr val="000000"/>
                </a:solidFill>
              </a:rPr>
              <a:t>ш</a:t>
            </a:r>
            <a:r>
              <a:rPr sz="5250" spc="-10" dirty="0">
                <a:solidFill>
                  <a:srgbClr val="000000"/>
                </a:solidFill>
              </a:rPr>
              <a:t>к</a:t>
            </a:r>
            <a:r>
              <a:rPr sz="5250" spc="-434" dirty="0">
                <a:solidFill>
                  <a:srgbClr val="000000"/>
                </a:solidFill>
              </a:rPr>
              <a:t>о</a:t>
            </a:r>
            <a:r>
              <a:rPr sz="5250" spc="-505" dirty="0">
                <a:solidFill>
                  <a:srgbClr val="000000"/>
                </a:solidFill>
              </a:rPr>
              <a:t>л</a:t>
            </a:r>
            <a:endParaRPr sz="5250"/>
          </a:p>
        </p:txBody>
      </p:sp>
      <p:sp>
        <p:nvSpPr>
          <p:cNvPr id="3" name="object 3"/>
          <p:cNvSpPr txBox="1"/>
          <p:nvPr/>
        </p:nvSpPr>
        <p:spPr>
          <a:xfrm>
            <a:off x="6464299" y="177782"/>
            <a:ext cx="4927600" cy="542607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600" spc="30" dirty="0">
                <a:latin typeface="Times New Roman"/>
                <a:cs typeface="Times New Roman"/>
              </a:rPr>
              <a:t>Федеральные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учебные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планы.</a:t>
            </a:r>
            <a:endParaRPr sz="2600">
              <a:latin typeface="Times New Roman"/>
              <a:cs typeface="Times New Roman"/>
            </a:endParaRPr>
          </a:p>
          <a:p>
            <a:pPr marL="12700" marR="433705">
              <a:lnSpc>
                <a:spcPts val="2930"/>
              </a:lnSpc>
              <a:spcBef>
                <a:spcPts val="1785"/>
              </a:spcBef>
            </a:pPr>
            <a:r>
              <a:rPr sz="2600" spc="25" dirty="0">
                <a:latin typeface="Times New Roman"/>
                <a:cs typeface="Times New Roman"/>
              </a:rPr>
              <a:t>Федеральный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план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внеурочной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деятельности.</a:t>
            </a:r>
            <a:endParaRPr sz="2600">
              <a:latin typeface="Times New Roman"/>
              <a:cs typeface="Times New Roman"/>
            </a:endParaRPr>
          </a:p>
          <a:p>
            <a:pPr marL="12700" marR="976630">
              <a:lnSpc>
                <a:spcPts val="2930"/>
              </a:lnSpc>
              <a:spcBef>
                <a:spcPts val="1714"/>
              </a:spcBef>
            </a:pPr>
            <a:r>
              <a:rPr sz="2600" spc="25" dirty="0">
                <a:latin typeface="Times New Roman"/>
                <a:cs typeface="Times New Roman"/>
              </a:rPr>
              <a:t>Федеральный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календарный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учебный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график.</a:t>
            </a:r>
            <a:endParaRPr sz="2600">
              <a:latin typeface="Times New Roman"/>
              <a:cs typeface="Times New Roman"/>
            </a:endParaRPr>
          </a:p>
          <a:p>
            <a:pPr marL="12700" marR="243840">
              <a:lnSpc>
                <a:spcPts val="2930"/>
              </a:lnSpc>
              <a:spcBef>
                <a:spcPts val="1714"/>
              </a:spcBef>
            </a:pPr>
            <a:r>
              <a:rPr sz="2600" spc="25" dirty="0">
                <a:latin typeface="Times New Roman"/>
                <a:cs typeface="Times New Roman"/>
              </a:rPr>
              <a:t>Федеральный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календарный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план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воспитательной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работы.</a:t>
            </a:r>
            <a:endParaRPr sz="2600">
              <a:latin typeface="Times New Roman"/>
              <a:cs typeface="Times New Roman"/>
            </a:endParaRPr>
          </a:p>
          <a:p>
            <a:pPr marL="12700" marR="147320">
              <a:lnSpc>
                <a:spcPts val="2930"/>
              </a:lnSpc>
              <a:spcBef>
                <a:spcPts val="1714"/>
              </a:spcBef>
            </a:pPr>
            <a:r>
              <a:rPr sz="2600" spc="40" dirty="0">
                <a:latin typeface="Times New Roman"/>
                <a:cs typeface="Times New Roman"/>
              </a:rPr>
              <a:t>Федеральная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рабочая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программа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воспитания.</a:t>
            </a: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ts val="2920"/>
              </a:lnSpc>
              <a:spcBef>
                <a:spcPts val="1725"/>
              </a:spcBef>
            </a:pPr>
            <a:r>
              <a:rPr sz="2600" spc="30" dirty="0">
                <a:latin typeface="Times New Roman"/>
                <a:cs typeface="Times New Roman"/>
              </a:rPr>
              <a:t>Федеральные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рабочие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программы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учебных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60" dirty="0">
                <a:latin typeface="Times New Roman"/>
                <a:cs typeface="Times New Roman"/>
              </a:rPr>
              <a:t>предметов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77800"/>
            <a:ext cx="4304030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114" dirty="0" err="1" smtClean="0">
                <a:latin typeface="Arial"/>
                <a:cs typeface="Arial"/>
              </a:rPr>
              <a:t>О</a:t>
            </a:r>
            <a:r>
              <a:rPr sz="5250" b="1" spc="-395" dirty="0" err="1" smtClean="0">
                <a:latin typeface="Arial"/>
                <a:cs typeface="Arial"/>
              </a:rPr>
              <a:t>б</a:t>
            </a:r>
            <a:r>
              <a:rPr sz="5250" b="1" spc="-445" dirty="0" err="1" smtClean="0">
                <a:latin typeface="Arial"/>
                <a:cs typeface="Arial"/>
              </a:rPr>
              <a:t>я</a:t>
            </a:r>
            <a:r>
              <a:rPr sz="5250" b="1" spc="-365" dirty="0" err="1" smtClean="0">
                <a:latin typeface="Arial"/>
                <a:cs typeface="Arial"/>
              </a:rPr>
              <a:t>з</a:t>
            </a:r>
            <a:r>
              <a:rPr sz="5250" b="1" spc="-450" dirty="0" err="1" smtClean="0">
                <a:latin typeface="Arial"/>
                <a:cs typeface="Arial"/>
              </a:rPr>
              <a:t>а</a:t>
            </a:r>
            <a:r>
              <a:rPr sz="5250" b="1" spc="45" dirty="0" err="1" smtClean="0">
                <a:latin typeface="Arial"/>
                <a:cs typeface="Arial"/>
              </a:rPr>
              <a:t>т</a:t>
            </a:r>
            <a:r>
              <a:rPr sz="5250" b="1" spc="-450" dirty="0" err="1" smtClean="0">
                <a:latin typeface="Arial"/>
                <a:cs typeface="Arial"/>
              </a:rPr>
              <a:t>е</a:t>
            </a:r>
            <a:r>
              <a:rPr sz="5250" b="1" spc="-490" dirty="0" err="1" smtClean="0">
                <a:latin typeface="Arial"/>
                <a:cs typeface="Arial"/>
              </a:rPr>
              <a:t>л</a:t>
            </a:r>
            <a:r>
              <a:rPr sz="5250" b="1" spc="-835" dirty="0" err="1" smtClean="0">
                <a:latin typeface="Arial"/>
                <a:cs typeface="Arial"/>
              </a:rPr>
              <a:t>ь</a:t>
            </a:r>
            <a:r>
              <a:rPr sz="5250" b="1" spc="-250" dirty="0" err="1" smtClean="0">
                <a:latin typeface="Arial"/>
                <a:cs typeface="Arial"/>
              </a:rPr>
              <a:t>н</a:t>
            </a:r>
            <a:r>
              <a:rPr sz="5250" b="1" spc="-960" dirty="0" err="1" smtClean="0">
                <a:latin typeface="Arial"/>
                <a:cs typeface="Arial"/>
              </a:rPr>
              <a:t>ы</a:t>
            </a:r>
            <a:r>
              <a:rPr sz="5250" b="1" spc="-290" dirty="0" err="1" smtClean="0">
                <a:latin typeface="Arial"/>
                <a:cs typeface="Arial"/>
              </a:rPr>
              <a:t>е</a:t>
            </a:r>
            <a:r>
              <a:rPr sz="5250" b="1" spc="-290" dirty="0" smtClean="0">
                <a:latin typeface="Arial"/>
                <a:cs typeface="Arial"/>
              </a:rPr>
              <a:t>  </a:t>
            </a:r>
            <a:r>
              <a:rPr sz="5250" b="1" spc="-465" dirty="0" err="1" smtClean="0">
                <a:latin typeface="Arial"/>
                <a:cs typeface="Arial"/>
              </a:rPr>
              <a:t>федеральные</a:t>
            </a:r>
            <a:r>
              <a:rPr sz="5250" b="1" spc="-465" dirty="0" smtClean="0">
                <a:latin typeface="Arial"/>
                <a:cs typeface="Arial"/>
              </a:rPr>
              <a:t> </a:t>
            </a:r>
            <a:r>
              <a:rPr sz="5250" b="1" spc="-459" dirty="0" smtClean="0">
                <a:latin typeface="Arial"/>
                <a:cs typeface="Arial"/>
              </a:rPr>
              <a:t> </a:t>
            </a:r>
            <a:r>
              <a:rPr sz="5250" b="1" spc="-370" dirty="0" err="1" smtClean="0">
                <a:latin typeface="Arial"/>
                <a:cs typeface="Arial"/>
              </a:rPr>
              <a:t>рабочие</a:t>
            </a:r>
            <a:r>
              <a:rPr sz="5250" b="1" spc="-370" dirty="0" smtClean="0">
                <a:latin typeface="Arial"/>
                <a:cs typeface="Arial"/>
              </a:rPr>
              <a:t> </a:t>
            </a:r>
            <a:r>
              <a:rPr sz="5250" b="1" spc="-365" dirty="0" smtClean="0">
                <a:latin typeface="Arial"/>
                <a:cs typeface="Arial"/>
              </a:rPr>
              <a:t> </a:t>
            </a:r>
            <a:r>
              <a:rPr sz="5250" b="1" spc="-350" dirty="0" err="1" smtClean="0">
                <a:latin typeface="Arial"/>
                <a:cs typeface="Arial"/>
              </a:rPr>
              <a:t>программы</a:t>
            </a:r>
            <a:endParaRPr sz="5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64299" y="1130280"/>
            <a:ext cx="2081530" cy="2877711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lang="ru-RU" sz="2600" b="1" spc="-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НОО</a:t>
            </a: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600" spc="-35" dirty="0" err="1" smtClean="0">
                <a:latin typeface="Times New Roman"/>
                <a:cs typeface="Times New Roman"/>
              </a:rPr>
              <a:t>Русский</a:t>
            </a:r>
            <a:r>
              <a:rPr sz="2600" spc="-125" dirty="0" smtClean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язык</a:t>
            </a:r>
            <a:endParaRPr sz="2600" dirty="0">
              <a:latin typeface="Times New Roman"/>
              <a:cs typeface="Times New Roman"/>
            </a:endParaRPr>
          </a:p>
          <a:p>
            <a:pPr marL="12700" marR="5080">
              <a:lnSpc>
                <a:spcPts val="2930"/>
              </a:lnSpc>
              <a:spcBef>
                <a:spcPts val="1260"/>
              </a:spcBef>
            </a:pPr>
            <a:r>
              <a:rPr sz="2600" spc="-45" dirty="0">
                <a:latin typeface="Times New Roman"/>
                <a:cs typeface="Times New Roman"/>
              </a:rPr>
              <a:t>Л</a:t>
            </a: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130" dirty="0">
                <a:latin typeface="Times New Roman"/>
                <a:cs typeface="Times New Roman"/>
              </a:rPr>
              <a:t>т</a:t>
            </a:r>
            <a:r>
              <a:rPr sz="2600" spc="-30" dirty="0">
                <a:latin typeface="Times New Roman"/>
                <a:cs typeface="Times New Roman"/>
              </a:rPr>
              <a:t>у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20" dirty="0">
                <a:latin typeface="Times New Roman"/>
                <a:cs typeface="Times New Roman"/>
              </a:rPr>
              <a:t>е  </a:t>
            </a:r>
            <a:r>
              <a:rPr sz="2600" spc="10" dirty="0">
                <a:latin typeface="Times New Roman"/>
                <a:cs typeface="Times New Roman"/>
              </a:rPr>
              <a:t>чтение</a:t>
            </a:r>
            <a:endParaRPr sz="2600" dirty="0">
              <a:latin typeface="Times New Roman"/>
              <a:cs typeface="Times New Roman"/>
            </a:endParaRPr>
          </a:p>
          <a:p>
            <a:pPr marL="12700" marR="54610">
              <a:lnSpc>
                <a:spcPts val="2930"/>
              </a:lnSpc>
              <a:spcBef>
                <a:spcPts val="1115"/>
              </a:spcBef>
            </a:pPr>
            <a:r>
              <a:rPr sz="2600" spc="220" dirty="0">
                <a:latin typeface="Times New Roman"/>
                <a:cs typeface="Times New Roman"/>
              </a:rPr>
              <a:t>О</a:t>
            </a:r>
            <a:r>
              <a:rPr sz="2600" spc="-65" dirty="0">
                <a:latin typeface="Times New Roman"/>
                <a:cs typeface="Times New Roman"/>
              </a:rPr>
              <a:t>к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-30" dirty="0">
                <a:latin typeface="Times New Roman"/>
                <a:cs typeface="Times New Roman"/>
              </a:rPr>
              <a:t>у</a:t>
            </a:r>
            <a:r>
              <a:rPr sz="2600" dirty="0">
                <a:latin typeface="Times New Roman"/>
                <a:cs typeface="Times New Roman"/>
              </a:rPr>
              <a:t>ж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5" dirty="0">
                <a:latin typeface="Times New Roman"/>
                <a:cs typeface="Times New Roman"/>
              </a:rPr>
              <a:t>ю</a:t>
            </a:r>
            <a:r>
              <a:rPr sz="2600" spc="15" dirty="0">
                <a:latin typeface="Times New Roman"/>
                <a:cs typeface="Times New Roman"/>
              </a:rPr>
              <a:t>щ</a:t>
            </a: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dirty="0">
                <a:latin typeface="Times New Roman"/>
                <a:cs typeface="Times New Roman"/>
              </a:rPr>
              <a:t>й  </a:t>
            </a:r>
            <a:r>
              <a:rPr sz="2600" spc="70" dirty="0">
                <a:latin typeface="Times New Roman"/>
                <a:cs typeface="Times New Roman"/>
              </a:rPr>
              <a:t>мир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31300" y="1130280"/>
            <a:ext cx="2500630" cy="368972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ct val="131000"/>
              </a:lnSpc>
              <a:spcBef>
                <a:spcPts val="130"/>
              </a:spcBef>
            </a:pPr>
            <a:r>
              <a:rPr lang="ru-RU" sz="2600" b="1" spc="-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ООО</a:t>
            </a:r>
          </a:p>
          <a:p>
            <a:pPr marL="12700" marR="5080">
              <a:lnSpc>
                <a:spcPct val="131000"/>
              </a:lnSpc>
              <a:spcBef>
                <a:spcPts val="130"/>
              </a:spcBef>
            </a:pPr>
            <a:r>
              <a:rPr sz="2600" spc="-35" dirty="0" err="1" smtClean="0">
                <a:latin typeface="Times New Roman"/>
                <a:cs typeface="Times New Roman"/>
              </a:rPr>
              <a:t>Русский</a:t>
            </a:r>
            <a:r>
              <a:rPr sz="2600" spc="-35" dirty="0" smtClean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язык 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Литература </a:t>
            </a:r>
            <a:r>
              <a:rPr sz="2600" spc="55" dirty="0">
                <a:latin typeface="Times New Roman"/>
                <a:cs typeface="Times New Roman"/>
              </a:rPr>
              <a:t> </a:t>
            </a:r>
            <a:r>
              <a:rPr sz="2600" spc="65" dirty="0">
                <a:latin typeface="Times New Roman"/>
                <a:cs typeface="Times New Roman"/>
              </a:rPr>
              <a:t>История 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220" dirty="0">
                <a:latin typeface="Times New Roman"/>
                <a:cs typeface="Times New Roman"/>
              </a:rPr>
              <a:t>О</a:t>
            </a:r>
            <a:r>
              <a:rPr sz="2600" spc="95" dirty="0">
                <a:latin typeface="Times New Roman"/>
                <a:cs typeface="Times New Roman"/>
              </a:rPr>
              <a:t>б</a:t>
            </a:r>
            <a:r>
              <a:rPr sz="2600" spc="15" dirty="0">
                <a:latin typeface="Times New Roman"/>
                <a:cs typeface="Times New Roman"/>
              </a:rPr>
              <a:t>щ</a:t>
            </a:r>
            <a:r>
              <a:rPr sz="2600" spc="40" dirty="0">
                <a:latin typeface="Times New Roman"/>
                <a:cs typeface="Times New Roman"/>
              </a:rPr>
              <a:t>ес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-35" dirty="0">
                <a:latin typeface="Times New Roman"/>
                <a:cs typeface="Times New Roman"/>
              </a:rPr>
              <a:t>в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20" dirty="0">
                <a:latin typeface="Times New Roman"/>
                <a:cs typeface="Times New Roman"/>
              </a:rPr>
              <a:t>з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spc="20" dirty="0">
                <a:latin typeface="Times New Roman"/>
                <a:cs typeface="Times New Roman"/>
              </a:rPr>
              <a:t>е  </a:t>
            </a:r>
            <a:r>
              <a:rPr sz="2600" spc="50" dirty="0">
                <a:latin typeface="Times New Roman"/>
                <a:cs typeface="Times New Roman"/>
              </a:rPr>
              <a:t>География</a:t>
            </a: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600" spc="295" dirty="0">
                <a:latin typeface="Times New Roman"/>
                <a:cs typeface="Times New Roman"/>
              </a:rPr>
              <a:t>ОБЖ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515485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spc="-459" dirty="0">
                <a:solidFill>
                  <a:srgbClr val="000000"/>
                </a:solidFill>
              </a:rPr>
              <a:t>Федеральные </a:t>
            </a:r>
            <a:r>
              <a:rPr sz="5250" spc="-455" dirty="0">
                <a:solidFill>
                  <a:srgbClr val="000000"/>
                </a:solidFill>
              </a:rPr>
              <a:t> </a:t>
            </a:r>
            <a:r>
              <a:rPr sz="5250" spc="-300" dirty="0">
                <a:solidFill>
                  <a:srgbClr val="000000"/>
                </a:solidFill>
              </a:rPr>
              <a:t>у</a:t>
            </a:r>
            <a:r>
              <a:rPr sz="5250" spc="-350" dirty="0">
                <a:solidFill>
                  <a:srgbClr val="000000"/>
                </a:solidFill>
              </a:rPr>
              <a:t>ч</a:t>
            </a:r>
            <a:r>
              <a:rPr sz="5250" spc="-450" dirty="0">
                <a:solidFill>
                  <a:srgbClr val="000000"/>
                </a:solidFill>
              </a:rPr>
              <a:t>е</a:t>
            </a:r>
            <a:r>
              <a:rPr sz="5250" spc="-395" dirty="0">
                <a:solidFill>
                  <a:srgbClr val="000000"/>
                </a:solidFill>
              </a:rPr>
              <a:t>б</a:t>
            </a:r>
            <a:r>
              <a:rPr sz="5250" spc="-250" dirty="0">
                <a:solidFill>
                  <a:srgbClr val="000000"/>
                </a:solidFill>
              </a:rPr>
              <a:t>н</a:t>
            </a:r>
            <a:r>
              <a:rPr sz="5250" spc="-960" dirty="0">
                <a:solidFill>
                  <a:srgbClr val="000000"/>
                </a:solidFill>
              </a:rPr>
              <a:t>ы</a:t>
            </a:r>
            <a:r>
              <a:rPr sz="5250" spc="-434" dirty="0">
                <a:solidFill>
                  <a:srgbClr val="000000"/>
                </a:solidFill>
              </a:rPr>
              <a:t>е</a:t>
            </a:r>
            <a:r>
              <a:rPr sz="5250" spc="-425" dirty="0">
                <a:solidFill>
                  <a:srgbClr val="000000"/>
                </a:solidFill>
              </a:rPr>
              <a:t> </a:t>
            </a:r>
            <a:r>
              <a:rPr sz="5250" spc="-254" dirty="0">
                <a:solidFill>
                  <a:srgbClr val="000000"/>
                </a:solidFill>
              </a:rPr>
              <a:t>п</a:t>
            </a:r>
            <a:r>
              <a:rPr sz="5250" spc="-490" dirty="0">
                <a:solidFill>
                  <a:srgbClr val="000000"/>
                </a:solidFill>
              </a:rPr>
              <a:t>л</a:t>
            </a:r>
            <a:r>
              <a:rPr sz="5250" spc="-450" dirty="0">
                <a:solidFill>
                  <a:srgbClr val="000000"/>
                </a:solidFill>
              </a:rPr>
              <a:t>а</a:t>
            </a:r>
            <a:r>
              <a:rPr sz="5250" spc="-250" dirty="0">
                <a:solidFill>
                  <a:srgbClr val="000000"/>
                </a:solidFill>
              </a:rPr>
              <a:t>н</a:t>
            </a:r>
            <a:r>
              <a:rPr sz="5250" spc="-930" dirty="0">
                <a:solidFill>
                  <a:srgbClr val="000000"/>
                </a:solidFill>
              </a:rPr>
              <a:t>ы</a:t>
            </a:r>
            <a:endParaRPr sz="5250"/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4998720" cy="442595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315" dirty="0">
                <a:latin typeface="Times New Roman"/>
                <a:cs typeface="Times New Roman"/>
              </a:rPr>
              <a:t>ФООП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всех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уровней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образования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65" dirty="0">
                <a:latin typeface="Times New Roman"/>
                <a:cs typeface="Times New Roman"/>
              </a:rPr>
              <a:t>содержат </a:t>
            </a:r>
            <a:r>
              <a:rPr sz="2600" dirty="0">
                <a:latin typeface="Times New Roman"/>
                <a:cs typeface="Times New Roman"/>
              </a:rPr>
              <a:t>несколько </a:t>
            </a:r>
            <a:r>
              <a:rPr sz="2600" spc="40" dirty="0">
                <a:latin typeface="Times New Roman"/>
                <a:cs typeface="Times New Roman"/>
              </a:rPr>
              <a:t>вариантов </a:t>
            </a:r>
            <a:r>
              <a:rPr sz="2600" spc="45" dirty="0">
                <a:latin typeface="Times New Roman"/>
                <a:cs typeface="Times New Roman"/>
              </a:rPr>
              <a:t> федеральных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учебных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Times New Roman"/>
                <a:cs typeface="Times New Roman"/>
              </a:rPr>
              <a:t>планов.</a:t>
            </a:r>
            <a:endParaRPr sz="2600">
              <a:latin typeface="Times New Roman"/>
              <a:cs typeface="Times New Roman"/>
            </a:endParaRPr>
          </a:p>
          <a:p>
            <a:pPr marL="12700" marR="151765">
              <a:lnSpc>
                <a:spcPts val="2930"/>
              </a:lnSpc>
              <a:spcBef>
                <a:spcPts val="1710"/>
              </a:spcBef>
            </a:pPr>
            <a:r>
              <a:rPr sz="2600" spc="-204" dirty="0">
                <a:latin typeface="Times New Roman"/>
                <a:cs typeface="Times New Roman"/>
              </a:rPr>
              <a:t>В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265" dirty="0">
                <a:latin typeface="Times New Roman"/>
                <a:cs typeface="Times New Roman"/>
              </a:rPr>
              <a:t>Ф</a:t>
            </a:r>
            <a:r>
              <a:rPr sz="2600" spc="445" dirty="0">
                <a:latin typeface="Times New Roman"/>
                <a:cs typeface="Times New Roman"/>
              </a:rPr>
              <a:t>ОО</a:t>
            </a:r>
            <a:r>
              <a:rPr sz="2600" spc="114" dirty="0">
                <a:latin typeface="Times New Roman"/>
                <a:cs typeface="Times New Roman"/>
              </a:rPr>
              <a:t>П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370" dirty="0">
                <a:latin typeface="Times New Roman"/>
                <a:cs typeface="Times New Roman"/>
              </a:rPr>
              <a:t>Н</a:t>
            </a:r>
            <a:r>
              <a:rPr sz="2600" spc="445" dirty="0">
                <a:latin typeface="Times New Roman"/>
                <a:cs typeface="Times New Roman"/>
              </a:rPr>
              <a:t>О</a:t>
            </a:r>
            <a:r>
              <a:rPr sz="2600" spc="254" dirty="0">
                <a:latin typeface="Times New Roman"/>
                <a:cs typeface="Times New Roman"/>
              </a:rPr>
              <a:t>О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340" dirty="0">
                <a:latin typeface="Times New Roman"/>
                <a:cs typeface="Times New Roman"/>
              </a:rPr>
              <a:t>–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п</a:t>
            </a:r>
            <a:r>
              <a:rPr sz="2600" dirty="0">
                <a:latin typeface="Times New Roman"/>
                <a:cs typeface="Times New Roman"/>
              </a:rPr>
              <a:t>я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-55" dirty="0">
                <a:latin typeface="Times New Roman"/>
                <a:cs typeface="Times New Roman"/>
              </a:rPr>
              <a:t>ь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в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-40" dirty="0">
                <a:latin typeface="Times New Roman"/>
                <a:cs typeface="Times New Roman"/>
              </a:rPr>
              <a:t>в  </a:t>
            </a:r>
            <a:r>
              <a:rPr sz="2600" spc="45" dirty="0">
                <a:latin typeface="Times New Roman"/>
                <a:cs typeface="Times New Roman"/>
              </a:rPr>
              <a:t>федеральных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учебных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Times New Roman"/>
                <a:cs typeface="Times New Roman"/>
              </a:rPr>
              <a:t>планов.</a:t>
            </a:r>
            <a:endParaRPr sz="2600">
              <a:latin typeface="Times New Roman"/>
              <a:cs typeface="Times New Roman"/>
            </a:endParaRPr>
          </a:p>
          <a:p>
            <a:pPr marL="12700" marR="1462405">
              <a:lnSpc>
                <a:spcPts val="2930"/>
              </a:lnSpc>
              <a:spcBef>
                <a:spcPts val="1714"/>
              </a:spcBef>
            </a:pPr>
            <a:r>
              <a:rPr sz="2600" spc="-204" dirty="0">
                <a:latin typeface="Times New Roman"/>
                <a:cs typeface="Times New Roman"/>
              </a:rPr>
              <a:t>В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265" dirty="0">
                <a:latin typeface="Times New Roman"/>
                <a:cs typeface="Times New Roman"/>
              </a:rPr>
              <a:t>Ф</a:t>
            </a:r>
            <a:r>
              <a:rPr sz="2600" spc="445" dirty="0">
                <a:latin typeface="Times New Roman"/>
                <a:cs typeface="Times New Roman"/>
              </a:rPr>
              <a:t>ОО</a:t>
            </a:r>
            <a:r>
              <a:rPr sz="2600" spc="114" dirty="0">
                <a:latin typeface="Times New Roman"/>
                <a:cs typeface="Times New Roman"/>
              </a:rPr>
              <a:t>П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445" dirty="0">
                <a:latin typeface="Times New Roman"/>
                <a:cs typeface="Times New Roman"/>
              </a:rPr>
              <a:t>ОО</a:t>
            </a:r>
            <a:r>
              <a:rPr sz="2600" spc="254" dirty="0">
                <a:latin typeface="Times New Roman"/>
                <a:cs typeface="Times New Roman"/>
              </a:rPr>
              <a:t>О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340" dirty="0">
                <a:latin typeface="Times New Roman"/>
                <a:cs typeface="Times New Roman"/>
              </a:rPr>
              <a:t>–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60" dirty="0">
                <a:latin typeface="Times New Roman"/>
                <a:cs typeface="Times New Roman"/>
              </a:rPr>
              <a:t>ш</a:t>
            </a:r>
            <a:r>
              <a:rPr sz="2600" spc="40" dirty="0">
                <a:latin typeface="Times New Roman"/>
                <a:cs typeface="Times New Roman"/>
              </a:rPr>
              <a:t>ес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-40" dirty="0">
                <a:latin typeface="Times New Roman"/>
                <a:cs typeface="Times New Roman"/>
              </a:rPr>
              <a:t>ь  </a:t>
            </a:r>
            <a:r>
              <a:rPr sz="2600" spc="40" dirty="0">
                <a:latin typeface="Times New Roman"/>
                <a:cs typeface="Times New Roman"/>
              </a:rPr>
              <a:t>вариантов.</a:t>
            </a:r>
            <a:endParaRPr sz="2600">
              <a:latin typeface="Times New Roman"/>
              <a:cs typeface="Times New Roman"/>
            </a:endParaRPr>
          </a:p>
          <a:p>
            <a:pPr marL="12700" marR="276860">
              <a:lnSpc>
                <a:spcPts val="2930"/>
              </a:lnSpc>
              <a:spcBef>
                <a:spcPts val="1714"/>
              </a:spcBef>
            </a:pPr>
            <a:r>
              <a:rPr sz="2600" spc="-204" dirty="0">
                <a:latin typeface="Times New Roman"/>
                <a:cs typeface="Times New Roman"/>
              </a:rPr>
              <a:t>В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265" dirty="0">
                <a:latin typeface="Times New Roman"/>
                <a:cs typeface="Times New Roman"/>
              </a:rPr>
              <a:t>Ф</a:t>
            </a:r>
            <a:r>
              <a:rPr sz="2600" spc="445" dirty="0">
                <a:latin typeface="Times New Roman"/>
                <a:cs typeface="Times New Roman"/>
              </a:rPr>
              <a:t>ОО</a:t>
            </a:r>
            <a:r>
              <a:rPr sz="2600" spc="114" dirty="0">
                <a:latin typeface="Times New Roman"/>
                <a:cs typeface="Times New Roman"/>
              </a:rPr>
              <a:t>П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210" dirty="0">
                <a:latin typeface="Times New Roman"/>
                <a:cs typeface="Times New Roman"/>
              </a:rPr>
              <a:t>С</a:t>
            </a:r>
            <a:r>
              <a:rPr sz="2600" spc="445" dirty="0">
                <a:latin typeface="Times New Roman"/>
                <a:cs typeface="Times New Roman"/>
              </a:rPr>
              <a:t>О</a:t>
            </a:r>
            <a:r>
              <a:rPr sz="2600" spc="254" dirty="0">
                <a:latin typeface="Times New Roman"/>
                <a:cs typeface="Times New Roman"/>
              </a:rPr>
              <a:t>О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340" dirty="0">
                <a:latin typeface="Times New Roman"/>
                <a:cs typeface="Times New Roman"/>
              </a:rPr>
              <a:t>–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1</a:t>
            </a:r>
            <a:r>
              <a:rPr sz="2600" spc="-10" dirty="0">
                <a:latin typeface="Times New Roman"/>
                <a:cs typeface="Times New Roman"/>
              </a:rPr>
              <a:t>9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в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-40" dirty="0">
                <a:latin typeface="Times New Roman"/>
                <a:cs typeface="Times New Roman"/>
              </a:rPr>
              <a:t>в  </a:t>
            </a:r>
            <a:r>
              <a:rPr sz="2600" spc="45" dirty="0">
                <a:latin typeface="Times New Roman"/>
                <a:cs typeface="Times New Roman"/>
              </a:rPr>
              <a:t>федеральных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учебных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Times New Roman"/>
                <a:cs typeface="Times New Roman"/>
              </a:rPr>
              <a:t>планов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по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75" dirty="0">
                <a:latin typeface="Times New Roman"/>
                <a:cs typeface="Times New Roman"/>
              </a:rPr>
              <a:t>профилям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обучения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9488" y="571503"/>
            <a:ext cx="4116511" cy="520064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464299" y="177803"/>
            <a:ext cx="4813301" cy="2866169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90" dirty="0">
                <a:latin typeface="Arial"/>
                <a:cs typeface="Arial"/>
              </a:rPr>
              <a:t>Ф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4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835" dirty="0">
                <a:latin typeface="Arial"/>
                <a:cs typeface="Arial"/>
              </a:rPr>
              <a:t>ь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70" dirty="0">
                <a:latin typeface="Arial"/>
                <a:cs typeface="Arial"/>
              </a:rPr>
              <a:t>я  </a:t>
            </a:r>
            <a:r>
              <a:rPr sz="5250" b="1" spc="-390" dirty="0">
                <a:latin typeface="Arial"/>
                <a:cs typeface="Arial"/>
              </a:rPr>
              <a:t>рабочая </a:t>
            </a:r>
            <a:r>
              <a:rPr sz="5250" b="1" spc="-385" dirty="0">
                <a:latin typeface="Arial"/>
                <a:cs typeface="Arial"/>
              </a:rPr>
              <a:t> </a:t>
            </a:r>
            <a:r>
              <a:rPr sz="5250" b="1" spc="-300" dirty="0">
                <a:latin typeface="Arial"/>
                <a:cs typeface="Arial"/>
              </a:rPr>
              <a:t>программа </a:t>
            </a:r>
            <a:r>
              <a:rPr sz="5250" b="1" spc="-295" dirty="0">
                <a:latin typeface="Arial"/>
                <a:cs typeface="Arial"/>
              </a:rPr>
              <a:t> </a:t>
            </a:r>
            <a:r>
              <a:rPr sz="5250" b="1" spc="-365" dirty="0">
                <a:latin typeface="Arial"/>
                <a:cs typeface="Arial"/>
              </a:rPr>
              <a:t>воспитания</a:t>
            </a:r>
            <a:endParaRPr sz="5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64299" y="5054698"/>
            <a:ext cx="5022215" cy="7969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dirty="0">
                <a:latin typeface="Times New Roman"/>
                <a:cs typeface="Times New Roman"/>
              </a:rPr>
              <a:t>Единые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для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всех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школ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цели,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задачи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направления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воспитания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77803"/>
            <a:ext cx="4801870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450" dirty="0">
                <a:latin typeface="Arial"/>
                <a:cs typeface="Arial"/>
              </a:rPr>
              <a:t>Федеральный 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350" dirty="0">
                <a:latin typeface="Arial"/>
                <a:cs typeface="Arial"/>
              </a:rPr>
              <a:t>календарный </a:t>
            </a:r>
            <a:r>
              <a:rPr sz="5250" b="1" spc="-345" dirty="0">
                <a:latin typeface="Arial"/>
                <a:cs typeface="Arial"/>
              </a:rPr>
              <a:t> </a:t>
            </a:r>
            <a:r>
              <a:rPr sz="5250" b="1" spc="-350" dirty="0">
                <a:latin typeface="Arial"/>
                <a:cs typeface="Arial"/>
              </a:rPr>
              <a:t>план </a:t>
            </a:r>
            <a:r>
              <a:rPr sz="5250" b="1" spc="-345" dirty="0">
                <a:latin typeface="Arial"/>
                <a:cs typeface="Arial"/>
              </a:rPr>
              <a:t> 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835" dirty="0">
                <a:latin typeface="Arial"/>
                <a:cs typeface="Arial"/>
              </a:rPr>
              <a:t>ь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175" dirty="0">
                <a:latin typeface="Arial"/>
                <a:cs typeface="Arial"/>
              </a:rPr>
              <a:t>й  </a:t>
            </a:r>
            <a:r>
              <a:rPr sz="5250" b="1" spc="-385" dirty="0">
                <a:latin typeface="Arial"/>
                <a:cs typeface="Arial"/>
              </a:rPr>
              <a:t>работы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4578448"/>
            <a:ext cx="4316730" cy="116840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just">
              <a:lnSpc>
                <a:spcPts val="2920"/>
              </a:lnSpc>
              <a:spcBef>
                <a:spcPts val="385"/>
              </a:spcBef>
            </a:pPr>
            <a:r>
              <a:rPr sz="2600" spc="-15" dirty="0">
                <a:latin typeface="Times New Roman"/>
                <a:cs typeface="Times New Roman"/>
              </a:rPr>
              <a:t>С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175" dirty="0">
                <a:latin typeface="Times New Roman"/>
                <a:cs typeface="Times New Roman"/>
              </a:rPr>
              <a:t>д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dirty="0">
                <a:latin typeface="Times New Roman"/>
                <a:cs typeface="Times New Roman"/>
              </a:rPr>
              <a:t>ж</a:t>
            </a: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spc="80" dirty="0">
                <a:latin typeface="Times New Roman"/>
                <a:cs typeface="Times New Roman"/>
              </a:rPr>
              <a:t>т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п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-110" dirty="0">
                <a:latin typeface="Times New Roman"/>
                <a:cs typeface="Times New Roman"/>
              </a:rPr>
              <a:t>ч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-55" dirty="0">
                <a:latin typeface="Times New Roman"/>
                <a:cs typeface="Times New Roman"/>
              </a:rPr>
              <a:t>ь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-35" dirty="0">
                <a:latin typeface="Times New Roman"/>
                <a:cs typeface="Times New Roman"/>
              </a:rPr>
              <a:t>с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-35" dirty="0">
                <a:latin typeface="Times New Roman"/>
                <a:cs typeface="Times New Roman"/>
              </a:rPr>
              <a:t>в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-105" dirty="0">
                <a:latin typeface="Times New Roman"/>
                <a:cs typeface="Times New Roman"/>
              </a:rPr>
              <a:t>ы</a:t>
            </a:r>
            <a:r>
              <a:rPr sz="2600" spc="-45" dirty="0">
                <a:latin typeface="Times New Roman"/>
                <a:cs typeface="Times New Roman"/>
              </a:rPr>
              <a:t>х  </a:t>
            </a:r>
            <a:r>
              <a:rPr sz="2600" spc="25" dirty="0">
                <a:latin typeface="Times New Roman"/>
                <a:cs typeface="Times New Roman"/>
              </a:rPr>
              <a:t>государственных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45" dirty="0">
                <a:latin typeface="Times New Roman"/>
                <a:cs typeface="Times New Roman"/>
              </a:rPr>
              <a:t>народных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праздников,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памятных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100" dirty="0">
                <a:latin typeface="Times New Roman"/>
                <a:cs typeface="Times New Roman"/>
              </a:rPr>
              <a:t>дат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96353" y="725440"/>
            <a:ext cx="4518748" cy="503718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327723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spc="165" dirty="0">
                <a:solidFill>
                  <a:srgbClr val="000000"/>
                </a:solidFill>
              </a:rPr>
              <a:t>К</a:t>
            </a:r>
            <a:r>
              <a:rPr sz="5250" spc="-450" dirty="0">
                <a:solidFill>
                  <a:srgbClr val="000000"/>
                </a:solidFill>
              </a:rPr>
              <a:t>а</a:t>
            </a:r>
            <a:r>
              <a:rPr sz="5250" spc="35" dirty="0">
                <a:solidFill>
                  <a:srgbClr val="000000"/>
                </a:solidFill>
              </a:rPr>
              <a:t>к</a:t>
            </a:r>
            <a:r>
              <a:rPr sz="5250" spc="-380" dirty="0">
                <a:solidFill>
                  <a:srgbClr val="000000"/>
                </a:solidFill>
              </a:rPr>
              <a:t> </a:t>
            </a:r>
            <a:r>
              <a:rPr sz="5250" spc="-180" dirty="0">
                <a:solidFill>
                  <a:srgbClr val="000000"/>
                </a:solidFill>
              </a:rPr>
              <a:t>ш</a:t>
            </a:r>
            <a:r>
              <a:rPr sz="5250" spc="-10" dirty="0">
                <a:solidFill>
                  <a:srgbClr val="000000"/>
                </a:solidFill>
              </a:rPr>
              <a:t>к</a:t>
            </a:r>
            <a:r>
              <a:rPr sz="5250" spc="-434" dirty="0">
                <a:solidFill>
                  <a:srgbClr val="000000"/>
                </a:solidFill>
              </a:rPr>
              <a:t>о</a:t>
            </a:r>
            <a:r>
              <a:rPr sz="5250" spc="-490" dirty="0">
                <a:solidFill>
                  <a:srgbClr val="000000"/>
                </a:solidFill>
              </a:rPr>
              <a:t>л</a:t>
            </a:r>
            <a:r>
              <a:rPr sz="5250" spc="-515" dirty="0">
                <a:solidFill>
                  <a:srgbClr val="000000"/>
                </a:solidFill>
              </a:rPr>
              <a:t>ы  </a:t>
            </a:r>
            <a:r>
              <a:rPr sz="5250" spc="-250" dirty="0">
                <a:solidFill>
                  <a:srgbClr val="000000"/>
                </a:solidFill>
              </a:rPr>
              <a:t>смогут </a:t>
            </a:r>
            <a:r>
              <a:rPr sz="5250" spc="-245" dirty="0">
                <a:solidFill>
                  <a:srgbClr val="000000"/>
                </a:solidFill>
              </a:rPr>
              <a:t> </a:t>
            </a:r>
            <a:r>
              <a:rPr sz="5250" spc="-330" dirty="0">
                <a:solidFill>
                  <a:srgbClr val="000000"/>
                </a:solidFill>
              </a:rPr>
              <a:t>применять </a:t>
            </a:r>
            <a:r>
              <a:rPr sz="5250" spc="-1445" dirty="0">
                <a:solidFill>
                  <a:srgbClr val="000000"/>
                </a:solidFill>
              </a:rPr>
              <a:t> </a:t>
            </a:r>
            <a:r>
              <a:rPr sz="5250" spc="420" dirty="0">
                <a:solidFill>
                  <a:srgbClr val="000000"/>
                </a:solidFill>
              </a:rPr>
              <a:t>ФООП</a:t>
            </a:r>
            <a:endParaRPr sz="5250"/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4895215" cy="457835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396240">
              <a:lnSpc>
                <a:spcPts val="2930"/>
              </a:lnSpc>
              <a:spcBef>
                <a:spcPts val="380"/>
              </a:spcBef>
              <a:buAutoNum type="arabicPeriod"/>
              <a:tabLst>
                <a:tab pos="317500" algn="l"/>
              </a:tabLst>
            </a:pPr>
            <a:r>
              <a:rPr sz="2600" spc="50" dirty="0">
                <a:latin typeface="Times New Roman"/>
                <a:cs typeface="Times New Roman"/>
              </a:rPr>
              <a:t>Непосредственно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применять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315" dirty="0">
                <a:latin typeface="Times New Roman"/>
                <a:cs typeface="Times New Roman"/>
              </a:rPr>
              <a:t>ФООП </a:t>
            </a:r>
            <a:r>
              <a:rPr sz="2600" dirty="0">
                <a:latin typeface="Times New Roman"/>
                <a:cs typeface="Times New Roman"/>
              </a:rPr>
              <a:t>или </a:t>
            </a:r>
            <a:r>
              <a:rPr sz="2600" spc="30" dirty="0">
                <a:latin typeface="Times New Roman"/>
                <a:cs typeface="Times New Roman"/>
              </a:rPr>
              <a:t>отдельные </a:t>
            </a:r>
            <a:r>
              <a:rPr sz="2600" spc="3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компоненты </a:t>
            </a:r>
            <a:r>
              <a:rPr sz="2600" spc="315" dirty="0">
                <a:latin typeface="Times New Roman"/>
                <a:cs typeface="Times New Roman"/>
              </a:rPr>
              <a:t>ФООП </a:t>
            </a:r>
            <a:r>
              <a:rPr sz="2600" spc="55" dirty="0">
                <a:latin typeface="Times New Roman"/>
                <a:cs typeface="Times New Roman"/>
              </a:rPr>
              <a:t>без </a:t>
            </a:r>
            <a:r>
              <a:rPr sz="2600" spc="60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составления </a:t>
            </a:r>
            <a:r>
              <a:rPr sz="2600" spc="15" dirty="0">
                <a:latin typeface="Times New Roman"/>
                <a:cs typeface="Times New Roman"/>
              </a:rPr>
              <a:t>собственных 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программ.</a:t>
            </a: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ts val="2920"/>
              </a:lnSpc>
              <a:spcBef>
                <a:spcPts val="1705"/>
              </a:spcBef>
              <a:buAutoNum type="arabicPeriod"/>
              <a:tabLst>
                <a:tab pos="317500" algn="l"/>
              </a:tabLst>
            </a:pPr>
            <a:r>
              <a:rPr sz="2600" spc="15" dirty="0">
                <a:latin typeface="Times New Roman"/>
                <a:cs typeface="Times New Roman"/>
              </a:rPr>
              <a:t>Разрабатывать </a:t>
            </a:r>
            <a:r>
              <a:rPr sz="2600" spc="265" dirty="0">
                <a:latin typeface="Times New Roman"/>
                <a:cs typeface="Times New Roman"/>
              </a:rPr>
              <a:t>ООП, </a:t>
            </a:r>
            <a:r>
              <a:rPr sz="2600" spc="60" dirty="0">
                <a:latin typeface="Times New Roman"/>
                <a:cs typeface="Times New Roman"/>
              </a:rPr>
              <a:t>но </a:t>
            </a:r>
            <a:r>
              <a:rPr sz="2600" spc="-15" dirty="0">
                <a:latin typeface="Times New Roman"/>
                <a:cs typeface="Times New Roman"/>
              </a:rPr>
              <a:t>их 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содержание </a:t>
            </a:r>
            <a:r>
              <a:rPr sz="2600" dirty="0">
                <a:latin typeface="Times New Roman"/>
                <a:cs typeface="Times New Roman"/>
              </a:rPr>
              <a:t>и </a:t>
            </a:r>
            <a:r>
              <a:rPr sz="2600" spc="15" dirty="0">
                <a:latin typeface="Times New Roman"/>
                <a:cs typeface="Times New Roman"/>
              </a:rPr>
              <a:t>планируемые 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Times New Roman"/>
                <a:cs typeface="Times New Roman"/>
              </a:rPr>
              <a:t>результаты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должны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быть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не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ниже,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чем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в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265" dirty="0">
                <a:latin typeface="Times New Roman"/>
                <a:cs typeface="Times New Roman"/>
              </a:rPr>
              <a:t>ФООП.</a:t>
            </a:r>
            <a:endParaRPr sz="2600">
              <a:latin typeface="Times New Roman"/>
              <a:cs typeface="Times New Roman"/>
            </a:endParaRPr>
          </a:p>
          <a:p>
            <a:pPr marL="12700" marR="210185">
              <a:lnSpc>
                <a:spcPts val="2930"/>
              </a:lnSpc>
              <a:spcBef>
                <a:spcPts val="1739"/>
              </a:spcBef>
              <a:buAutoNum type="arabicPeriod"/>
              <a:tabLst>
                <a:tab pos="298450" algn="l"/>
              </a:tabLst>
            </a:pPr>
            <a:r>
              <a:rPr sz="2600" spc="65" dirty="0">
                <a:latin typeface="Times New Roman"/>
                <a:cs typeface="Times New Roman"/>
              </a:rPr>
              <a:t>П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-35" dirty="0">
                <a:latin typeface="Times New Roman"/>
                <a:cs typeface="Times New Roman"/>
              </a:rPr>
              <a:t>с</a:t>
            </a:r>
            <a:r>
              <a:rPr sz="2600" spc="-45" dirty="0">
                <a:latin typeface="Times New Roman"/>
                <a:cs typeface="Times New Roman"/>
              </a:rPr>
              <a:t>п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175" dirty="0">
                <a:latin typeface="Times New Roman"/>
                <a:cs typeface="Times New Roman"/>
              </a:rPr>
              <a:t>д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-30" dirty="0">
                <a:latin typeface="Times New Roman"/>
                <a:cs typeface="Times New Roman"/>
              </a:rPr>
              <a:t>л</a:t>
            </a:r>
            <a:r>
              <a:rPr sz="2600" dirty="0">
                <a:latin typeface="Times New Roman"/>
                <a:cs typeface="Times New Roman"/>
              </a:rPr>
              <a:t>я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-55" dirty="0">
                <a:latin typeface="Times New Roman"/>
                <a:cs typeface="Times New Roman"/>
              </a:rPr>
              <a:t>ь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ч</a:t>
            </a:r>
            <a:r>
              <a:rPr sz="2600" spc="40" dirty="0">
                <a:latin typeface="Times New Roman"/>
                <a:cs typeface="Times New Roman"/>
              </a:rPr>
              <a:t>а</a:t>
            </a:r>
            <a:r>
              <a:rPr sz="2600" spc="-35" dirty="0">
                <a:latin typeface="Times New Roman"/>
                <a:cs typeface="Times New Roman"/>
              </a:rPr>
              <a:t>с</a:t>
            </a:r>
            <a:r>
              <a:rPr sz="2600" spc="-130" dirty="0">
                <a:latin typeface="Times New Roman"/>
                <a:cs typeface="Times New Roman"/>
              </a:rPr>
              <a:t>ы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в  </a:t>
            </a:r>
            <a:r>
              <a:rPr sz="2600" spc="45" dirty="0">
                <a:latin typeface="Times New Roman"/>
                <a:cs typeface="Times New Roman"/>
              </a:rPr>
              <a:t>федеральных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учебных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планах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на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64299" y="4892769"/>
            <a:ext cx="4726940" cy="7969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spc="20" dirty="0">
                <a:latin typeface="Times New Roman"/>
                <a:cs typeface="Times New Roman"/>
              </a:rPr>
              <a:t>з</a:t>
            </a:r>
            <a:r>
              <a:rPr sz="2600" spc="45" dirty="0">
                <a:latin typeface="Times New Roman"/>
                <a:cs typeface="Times New Roman"/>
              </a:rPr>
              <a:t>у</a:t>
            </a:r>
            <a:r>
              <a:rPr sz="2600" spc="-110" dirty="0">
                <a:latin typeface="Times New Roman"/>
                <a:cs typeface="Times New Roman"/>
              </a:rPr>
              <a:t>ч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30" dirty="0">
                <a:latin typeface="Times New Roman"/>
                <a:cs typeface="Times New Roman"/>
              </a:rPr>
              <a:t>ие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у</a:t>
            </a:r>
            <a:r>
              <a:rPr sz="2600" spc="-110" dirty="0">
                <a:latin typeface="Times New Roman"/>
                <a:cs typeface="Times New Roman"/>
              </a:rPr>
              <a:t>ч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95" dirty="0">
                <a:latin typeface="Times New Roman"/>
                <a:cs typeface="Times New Roman"/>
              </a:rPr>
              <a:t>б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-105" dirty="0">
                <a:latin typeface="Times New Roman"/>
                <a:cs typeface="Times New Roman"/>
              </a:rPr>
              <a:t>ы</a:t>
            </a:r>
            <a:r>
              <a:rPr sz="2600" spc="-65" dirty="0">
                <a:latin typeface="Times New Roman"/>
                <a:cs typeface="Times New Roman"/>
              </a:rPr>
              <a:t>х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п</a:t>
            </a:r>
            <a:r>
              <a:rPr sz="2600" spc="120" dirty="0">
                <a:latin typeface="Times New Roman"/>
                <a:cs typeface="Times New Roman"/>
              </a:rPr>
              <a:t>р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175" dirty="0">
                <a:latin typeface="Times New Roman"/>
                <a:cs typeface="Times New Roman"/>
              </a:rPr>
              <a:t>д</a:t>
            </a:r>
            <a:r>
              <a:rPr sz="2600" spc="75" dirty="0">
                <a:latin typeface="Times New Roman"/>
                <a:cs typeface="Times New Roman"/>
              </a:rPr>
              <a:t>м</a:t>
            </a:r>
            <a:r>
              <a:rPr sz="2600" spc="40" dirty="0">
                <a:latin typeface="Times New Roman"/>
                <a:cs typeface="Times New Roman"/>
              </a:rPr>
              <a:t>е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-35" dirty="0">
                <a:latin typeface="Times New Roman"/>
                <a:cs typeface="Times New Roman"/>
              </a:rPr>
              <a:t>в</a:t>
            </a:r>
            <a:r>
              <a:rPr sz="2600" spc="40" dirty="0">
                <a:latin typeface="Times New Roman"/>
                <a:cs typeface="Times New Roman"/>
              </a:rPr>
              <a:t>,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п</a:t>
            </a:r>
            <a:r>
              <a:rPr sz="2600" spc="60" dirty="0">
                <a:latin typeface="Times New Roman"/>
                <a:cs typeface="Times New Roman"/>
              </a:rPr>
              <a:t>о  </a:t>
            </a:r>
            <a:r>
              <a:rPr sz="2600" spc="-65" dirty="0">
                <a:latin typeface="Times New Roman"/>
                <a:cs typeface="Times New Roman"/>
              </a:rPr>
              <a:t>к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120" dirty="0">
                <a:latin typeface="Times New Roman"/>
                <a:cs typeface="Times New Roman"/>
              </a:rPr>
              <a:t>ор</a:t>
            </a:r>
            <a:r>
              <a:rPr sz="2600" spc="-105" dirty="0">
                <a:latin typeface="Times New Roman"/>
                <a:cs typeface="Times New Roman"/>
              </a:rPr>
              <a:t>ы</a:t>
            </a:r>
            <a:r>
              <a:rPr sz="2600" spc="65" dirty="0">
                <a:latin typeface="Times New Roman"/>
                <a:cs typeface="Times New Roman"/>
              </a:rPr>
              <a:t>м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30" dirty="0">
                <a:latin typeface="Times New Roman"/>
                <a:cs typeface="Times New Roman"/>
              </a:rPr>
              <a:t>е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п</a:t>
            </a:r>
            <a:r>
              <a:rPr sz="2600" spc="120" dirty="0">
                <a:latin typeface="Times New Roman"/>
                <a:cs typeface="Times New Roman"/>
              </a:rPr>
              <a:t>ро</a:t>
            </a:r>
            <a:r>
              <a:rPr sz="2600" spc="-35" dirty="0">
                <a:latin typeface="Times New Roman"/>
                <a:cs typeface="Times New Roman"/>
              </a:rPr>
              <a:t>в</a:t>
            </a:r>
            <a:r>
              <a:rPr sz="2600" spc="120" dirty="0">
                <a:latin typeface="Times New Roman"/>
                <a:cs typeface="Times New Roman"/>
              </a:rPr>
              <a:t>о</a:t>
            </a:r>
            <a:r>
              <a:rPr sz="2600" spc="175" dirty="0">
                <a:latin typeface="Times New Roman"/>
                <a:cs typeface="Times New Roman"/>
              </a:rPr>
              <a:t>д</a:t>
            </a:r>
            <a:r>
              <a:rPr sz="2600" spc="30" dirty="0">
                <a:latin typeface="Times New Roman"/>
                <a:cs typeface="Times New Roman"/>
              </a:rPr>
              <a:t>и</a:t>
            </a:r>
            <a:r>
              <a:rPr sz="2600" spc="55" dirty="0">
                <a:latin typeface="Times New Roman"/>
                <a:cs typeface="Times New Roman"/>
              </a:rPr>
              <a:t>т</a:t>
            </a:r>
            <a:r>
              <a:rPr sz="2600" spc="-35" dirty="0">
                <a:latin typeface="Times New Roman"/>
                <a:cs typeface="Times New Roman"/>
              </a:rPr>
              <a:t>с</a:t>
            </a:r>
            <a:r>
              <a:rPr sz="2600" spc="10" dirty="0">
                <a:latin typeface="Times New Roman"/>
                <a:cs typeface="Times New Roman"/>
              </a:rPr>
              <a:t>я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-210" dirty="0">
                <a:latin typeface="Times New Roman"/>
                <a:cs typeface="Times New Roman"/>
              </a:rPr>
              <a:t>Г</a:t>
            </a:r>
            <a:r>
              <a:rPr sz="2600" spc="-220" dirty="0">
                <a:latin typeface="Times New Roman"/>
                <a:cs typeface="Times New Roman"/>
              </a:rPr>
              <a:t> </a:t>
            </a:r>
            <a:r>
              <a:rPr sz="2600" spc="440" dirty="0" smtClean="0">
                <a:latin typeface="Times New Roman"/>
                <a:cs typeface="Times New Roman"/>
              </a:rPr>
              <a:t>И</a:t>
            </a:r>
            <a:r>
              <a:rPr sz="2600" spc="-235" dirty="0" smtClean="0">
                <a:latin typeface="Times New Roman"/>
                <a:cs typeface="Times New Roman"/>
              </a:rPr>
              <a:t>А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848974" y="5306940"/>
            <a:ext cx="330200" cy="425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910"/>
              </a:lnSpc>
            </a:pPr>
            <a:r>
              <a:rPr sz="2600" spc="25" dirty="0">
                <a:latin typeface="Times New Roman"/>
                <a:cs typeface="Times New Roman"/>
              </a:rPr>
              <a:t>н</a:t>
            </a:r>
            <a:r>
              <a:rPr sz="2600" spc="15" dirty="0">
                <a:latin typeface="Times New Roman"/>
                <a:cs typeface="Times New Roman"/>
              </a:rPr>
              <a:t>а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701858" y="5401741"/>
            <a:ext cx="660400" cy="406400"/>
          </a:xfrm>
          <a:custGeom>
            <a:avLst/>
            <a:gdLst/>
            <a:ahLst/>
            <a:cxnLst/>
            <a:rect l="l" t="t" r="r" b="b"/>
            <a:pathLst>
              <a:path w="660400" h="406400">
                <a:moveTo>
                  <a:pt x="660400" y="0"/>
                </a:moveTo>
                <a:lnTo>
                  <a:pt x="152400" y="0"/>
                </a:lnTo>
                <a:lnTo>
                  <a:pt x="152400" y="135458"/>
                </a:lnTo>
                <a:lnTo>
                  <a:pt x="0" y="135458"/>
                </a:lnTo>
                <a:lnTo>
                  <a:pt x="0" y="321729"/>
                </a:lnTo>
                <a:lnTo>
                  <a:pt x="152400" y="321729"/>
                </a:lnTo>
                <a:lnTo>
                  <a:pt x="152400" y="406400"/>
                </a:lnTo>
                <a:lnTo>
                  <a:pt x="660400" y="406400"/>
                </a:lnTo>
                <a:lnTo>
                  <a:pt x="660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</TotalTime>
  <Words>239</Words>
  <Application>Microsoft Office PowerPoint</Application>
  <PresentationFormat>Широкоэкранный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Constantia</vt:lpstr>
      <vt:lpstr>Georgia</vt:lpstr>
      <vt:lpstr>Times New Roman</vt:lpstr>
      <vt:lpstr>Trebuchet MS</vt:lpstr>
      <vt:lpstr>Wingdings 2</vt:lpstr>
      <vt:lpstr>Городская</vt:lpstr>
      <vt:lpstr>Федеральные основные образовательные  программы</vt:lpstr>
      <vt:lpstr>ФООП – федеральные  основные  образовательные  программы</vt:lpstr>
      <vt:lpstr>Цель внедрения  ФООП</vt:lpstr>
      <vt:lpstr>ФООП – это  учебно-  методическая  документация  для школ</vt:lpstr>
      <vt:lpstr>Презентация PowerPoint</vt:lpstr>
      <vt:lpstr>Федеральные  учебные планы</vt:lpstr>
      <vt:lpstr>Презентация PowerPoint</vt:lpstr>
      <vt:lpstr>Презентация PowerPoint</vt:lpstr>
      <vt:lpstr>Как школы  смогут  применять  ФООП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Федеральные основные образовательные  программы</dc:title>
  <cp:lastModifiedBy>Светлана Олеговна Андреева</cp:lastModifiedBy>
  <cp:revision>2</cp:revision>
  <dcterms:created xsi:type="dcterms:W3CDTF">2023-04-16T15:58:08Z</dcterms:created>
  <dcterms:modified xsi:type="dcterms:W3CDTF">2023-04-18T10:40:14Z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2022-12-24T00:00:00Z</vt:filetime>
  </property>
  <property fmtid="{D5CDD505-2E9C-101B-9397-08002B2CF9AE}" pid="3" name="Creator">
    <vt:lpwstr>Chromium</vt:lpwstr>
  </property>
  <property fmtid="{D5CDD505-2E9C-101B-9397-08002B2CF9AE}" pid="4" name="LastSaved">
    <vt:filetime>2023-04-16T00:00:00Z</vt:filetime>
  </property>
</Properties>
</file>