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302" r:id="rId8"/>
    <p:sldId id="262" r:id="rId9"/>
    <p:sldId id="264" r:id="rId10"/>
    <p:sldId id="272" r:id="rId11"/>
    <p:sldId id="271" r:id="rId12"/>
    <p:sldId id="267" r:id="rId13"/>
    <p:sldId id="269" r:id="rId14"/>
    <p:sldId id="270" r:id="rId15"/>
    <p:sldId id="273" r:id="rId16"/>
    <p:sldId id="274" r:id="rId17"/>
    <p:sldId id="275" r:id="rId18"/>
    <p:sldId id="278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9" r:id="rId27"/>
    <p:sldId id="286" r:id="rId28"/>
    <p:sldId id="287" r:id="rId29"/>
    <p:sldId id="288" r:id="rId30"/>
    <p:sldId id="290" r:id="rId31"/>
    <p:sldId id="291" r:id="rId32"/>
    <p:sldId id="292" r:id="rId33"/>
    <p:sldId id="293" r:id="rId34"/>
    <p:sldId id="284" r:id="rId35"/>
    <p:sldId id="285" r:id="rId36"/>
    <p:sldId id="294" r:id="rId37"/>
    <p:sldId id="295" r:id="rId38"/>
    <p:sldId id="299" r:id="rId39"/>
    <p:sldId id="296" r:id="rId40"/>
    <p:sldId id="297" r:id="rId41"/>
    <p:sldId id="300" r:id="rId42"/>
    <p:sldId id="303" r:id="rId43"/>
    <p:sldId id="301" r:id="rId44"/>
    <p:sldId id="304" r:id="rId45"/>
    <p:sldId id="305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2014-2015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начальное общее образование</c:v>
                </c:pt>
                <c:pt idx="1">
                  <c:v>основное общее образование</c:v>
                </c:pt>
                <c:pt idx="2">
                  <c:v>среднее общее образование</c:v>
                </c:pt>
                <c:pt idx="3">
                  <c:v>по трем уровням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56.2</c:v>
                </c:pt>
                <c:pt idx="1">
                  <c:v>36.300000000000004</c:v>
                </c:pt>
                <c:pt idx="2">
                  <c:v>25</c:v>
                </c:pt>
                <c:pt idx="3">
                  <c:v>38.800000000000004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2015-2016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начальное общее образование</c:v>
                </c:pt>
                <c:pt idx="1">
                  <c:v>основное общее образование</c:v>
                </c:pt>
                <c:pt idx="2">
                  <c:v>среднее общее образование</c:v>
                </c:pt>
                <c:pt idx="3">
                  <c:v>по трем уровням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60</c:v>
                </c:pt>
                <c:pt idx="1">
                  <c:v>35</c:v>
                </c:pt>
                <c:pt idx="2">
                  <c:v>25</c:v>
                </c:pt>
                <c:pt idx="3">
                  <c:v>41.6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2016-2017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начальное общее образование</c:v>
                </c:pt>
                <c:pt idx="1">
                  <c:v>основное общее образование</c:v>
                </c:pt>
                <c:pt idx="2">
                  <c:v>среднее общее образование</c:v>
                </c:pt>
                <c:pt idx="3">
                  <c:v>по трем уровням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60</c:v>
                </c:pt>
                <c:pt idx="1">
                  <c:v>47</c:v>
                </c:pt>
                <c:pt idx="2">
                  <c:v>31</c:v>
                </c:pt>
                <c:pt idx="3">
                  <c:v>47</c:v>
                </c:pt>
              </c:numCache>
            </c:numRef>
          </c:val>
        </c:ser>
        <c:gapWidth val="75"/>
        <c:shape val="cylinder"/>
        <c:axId val="121463936"/>
        <c:axId val="121465472"/>
        <c:axId val="0"/>
      </c:bar3DChart>
      <c:catAx>
        <c:axId val="121463936"/>
        <c:scaling>
          <c:orientation val="minMax"/>
        </c:scaling>
        <c:axPos val="b"/>
        <c:numFmt formatCode="General" sourceLinked="1"/>
        <c:majorTickMark val="none"/>
        <c:tickLblPos val="nextTo"/>
        <c:crossAx val="121465472"/>
        <c:crosses val="autoZero"/>
        <c:auto val="1"/>
        <c:lblAlgn val="ctr"/>
        <c:lblOffset val="100"/>
      </c:catAx>
      <c:valAx>
        <c:axId val="12146547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10000">
            <a:noFill/>
          </a:ln>
        </c:spPr>
        <c:crossAx val="121463936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2014-2015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начальное общее образование</c:v>
                </c:pt>
                <c:pt idx="1">
                  <c:v>основное общее образование</c:v>
                </c:pt>
                <c:pt idx="2">
                  <c:v>среднее общее образование </c:v>
                </c:pt>
                <c:pt idx="3">
                  <c:v>по трем уровням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99.5</c:v>
                </c:pt>
                <c:pt idx="2">
                  <c:v>98.2</c:v>
                </c:pt>
                <c:pt idx="3">
                  <c:v>99.4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2015-2016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начальное общее образование</c:v>
                </c:pt>
                <c:pt idx="1">
                  <c:v>основное общее образование</c:v>
                </c:pt>
                <c:pt idx="2">
                  <c:v>среднее общее образование </c:v>
                </c:pt>
                <c:pt idx="3">
                  <c:v>по трем уровням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99</c:v>
                </c:pt>
                <c:pt idx="2">
                  <c:v>100</c:v>
                </c:pt>
                <c:pt idx="3">
                  <c:v>99.3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2016-2017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начальное общее образование</c:v>
                </c:pt>
                <c:pt idx="1">
                  <c:v>основное общее образование</c:v>
                </c:pt>
                <c:pt idx="2">
                  <c:v>среднее общее образование </c:v>
                </c:pt>
                <c:pt idx="3">
                  <c:v>по трем уровням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gapWidth val="75"/>
        <c:shape val="cylinder"/>
        <c:axId val="121543680"/>
        <c:axId val="121590528"/>
        <c:axId val="0"/>
      </c:bar3DChart>
      <c:catAx>
        <c:axId val="121543680"/>
        <c:scaling>
          <c:orientation val="minMax"/>
        </c:scaling>
        <c:axPos val="b"/>
        <c:majorTickMark val="none"/>
        <c:tickLblPos val="nextTo"/>
        <c:crossAx val="121590528"/>
        <c:crosses val="autoZero"/>
        <c:auto val="1"/>
        <c:lblAlgn val="ctr"/>
        <c:lblOffset val="100"/>
      </c:catAx>
      <c:valAx>
        <c:axId val="12159052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10000">
            <a:noFill/>
          </a:ln>
        </c:spPr>
        <c:crossAx val="121543680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4.4800000000000004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4.4700000000000024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4.46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4.41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5Б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4.1499999999999995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6А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4.4300000000000024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6Б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4.1399999999999997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7А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4.4300000000000024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7Б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3.9499999999999997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8А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4.4400000000000004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8Б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Лист1!$L$2</c:f>
              <c:numCache>
                <c:formatCode>General</c:formatCode>
                <c:ptCount val="1"/>
                <c:pt idx="0">
                  <c:v>3.7600000000000002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9А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Лист1!$M$2</c:f>
              <c:numCache>
                <c:formatCode>General</c:formatCode>
                <c:ptCount val="1"/>
                <c:pt idx="0">
                  <c:v>4.22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10А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Лист1!$N$2</c:f>
              <c:numCache>
                <c:formatCode>General</c:formatCode>
                <c:ptCount val="1"/>
                <c:pt idx="0">
                  <c:v>3.94</c:v>
                </c:pt>
              </c:numCache>
            </c:numRef>
          </c:val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10Б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Лист1!$O$2</c:f>
              <c:numCache>
                <c:formatCode>General</c:formatCode>
                <c:ptCount val="1"/>
                <c:pt idx="0">
                  <c:v>4.22</c:v>
                </c:pt>
              </c:numCache>
            </c:numRef>
          </c:val>
        </c:ser>
        <c:ser>
          <c:idx val="14"/>
          <c:order val="14"/>
          <c:tx>
            <c:strRef>
              <c:f>Лист1!$P$1</c:f>
              <c:strCache>
                <c:ptCount val="1"/>
                <c:pt idx="0">
                  <c:v>11А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Лист1!$P$2</c:f>
              <c:numCache>
                <c:formatCode>General</c:formatCode>
                <c:ptCount val="1"/>
                <c:pt idx="0">
                  <c:v>4.3599999999999985</c:v>
                </c:pt>
              </c:numCache>
            </c:numRef>
          </c:val>
        </c:ser>
        <c:dLbls>
          <c:showVal val="1"/>
        </c:dLbls>
        <c:gapWidth val="75"/>
        <c:shape val="cylinder"/>
        <c:axId val="109446656"/>
        <c:axId val="109448192"/>
        <c:axId val="0"/>
      </c:bar3DChart>
      <c:catAx>
        <c:axId val="109446656"/>
        <c:scaling>
          <c:orientation val="minMax"/>
        </c:scaling>
        <c:axPos val="b"/>
        <c:majorTickMark val="none"/>
        <c:tickLblPos val="nextTo"/>
        <c:crossAx val="109448192"/>
        <c:crosses val="autoZero"/>
        <c:auto val="1"/>
        <c:lblAlgn val="ctr"/>
        <c:lblOffset val="100"/>
      </c:catAx>
      <c:valAx>
        <c:axId val="109448192"/>
        <c:scaling>
          <c:orientation val="minMax"/>
        </c:scaling>
        <c:axPos val="l"/>
        <c:numFmt formatCode="General" sourceLinked="1"/>
        <c:majorTickMark val="none"/>
        <c:tickLblPos val="nextTo"/>
        <c:crossAx val="109446656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Качество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Качество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Качество 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Качество 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5Б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Качество 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6А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Качество 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6Б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Качество 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7А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Качество 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7Б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Качество 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8А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Качество 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8Б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Качество </c:v>
                </c:pt>
              </c:strCache>
            </c:strRef>
          </c:cat>
          <c:val>
            <c:numRef>
              <c:f>Лист1!$L$2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9А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Качество </c:v>
                </c:pt>
              </c:strCache>
            </c:strRef>
          </c:cat>
          <c:val>
            <c:numRef>
              <c:f>Лист1!$M$2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10А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Качество </c:v>
                </c:pt>
              </c:strCache>
            </c:strRef>
          </c:cat>
          <c:val>
            <c:numRef>
              <c:f>Лист1!$N$2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10Б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Качество </c:v>
                </c:pt>
              </c:strCache>
            </c:strRef>
          </c:cat>
          <c:val>
            <c:numRef>
              <c:f>Лист1!$O$2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</c:ser>
        <c:ser>
          <c:idx val="14"/>
          <c:order val="14"/>
          <c:tx>
            <c:strRef>
              <c:f>Лист1!$P$1</c:f>
              <c:strCache>
                <c:ptCount val="1"/>
                <c:pt idx="0">
                  <c:v>11А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Качество </c:v>
                </c:pt>
              </c:strCache>
            </c:strRef>
          </c:cat>
          <c:val>
            <c:numRef>
              <c:f>Лист1!$P$2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</c:ser>
        <c:dLbls>
          <c:showVal val="1"/>
        </c:dLbls>
        <c:shape val="cylinder"/>
        <c:axId val="117268480"/>
        <c:axId val="117270016"/>
        <c:axId val="0"/>
      </c:bar3DChart>
      <c:catAx>
        <c:axId val="117268480"/>
        <c:scaling>
          <c:orientation val="minMax"/>
        </c:scaling>
        <c:axPos val="b"/>
        <c:majorTickMark val="none"/>
        <c:tickLblPos val="nextTo"/>
        <c:crossAx val="117270016"/>
        <c:crosses val="autoZero"/>
        <c:auto val="1"/>
        <c:lblAlgn val="ctr"/>
        <c:lblOffset val="100"/>
      </c:catAx>
      <c:valAx>
        <c:axId val="11727001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7268480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0938EB5-1400-44BB-99EF-7679179D9985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D162C6-7D84-49DB-9C7D-CA78F254F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8EB5-1400-44BB-99EF-7679179D9985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62C6-7D84-49DB-9C7D-CA78F254F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0938EB5-1400-44BB-99EF-7679179D9985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5D162C6-7D84-49DB-9C7D-CA78F254F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8EB5-1400-44BB-99EF-7679179D9985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162C6-7D84-49DB-9C7D-CA78F254F3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8EB5-1400-44BB-99EF-7679179D9985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5D162C6-7D84-49DB-9C7D-CA78F254F3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0938EB5-1400-44BB-99EF-7679179D9985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D162C6-7D84-49DB-9C7D-CA78F254F3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0938EB5-1400-44BB-99EF-7679179D9985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D162C6-7D84-49DB-9C7D-CA78F254F3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8EB5-1400-44BB-99EF-7679179D9985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162C6-7D84-49DB-9C7D-CA78F254F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8EB5-1400-44BB-99EF-7679179D9985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D162C6-7D84-49DB-9C7D-CA78F254F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8EB5-1400-44BB-99EF-7679179D9985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162C6-7D84-49DB-9C7D-CA78F254F3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0938EB5-1400-44BB-99EF-7679179D9985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5D162C6-7D84-49DB-9C7D-CA78F254F3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0938EB5-1400-44BB-99EF-7679179D9985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D162C6-7D84-49DB-9C7D-CA78F254F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</a:t>
            </a:r>
            <a:br>
              <a:rPr lang="ru-RU" dirty="0" smtClean="0"/>
            </a:br>
            <a:r>
              <a:rPr lang="ru-RU" dirty="0" smtClean="0"/>
              <a:t>учебно-воспитательной работы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2016 – 2017 учебный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Сравнительный анализ качества образования в % за три года</a:t>
            </a:r>
            <a:endParaRPr lang="ru-RU" sz="32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Сравнительный анализ успеваемости </a:t>
            </a:r>
            <a:br>
              <a:rPr lang="ru-RU" sz="3200" b="1" dirty="0" smtClean="0"/>
            </a:br>
            <a:r>
              <a:rPr lang="ru-RU" sz="3200" b="1" dirty="0" smtClean="0"/>
              <a:t>за три года в %</a:t>
            </a:r>
            <a:endParaRPr lang="ru-RU" sz="32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Сравнение обученности по среднему баллу и качеству образования в %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67544" y="1600200"/>
          <a:ext cx="8298631" cy="254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67544" y="4149080"/>
          <a:ext cx="828092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Динамика изменений количества обучающихся на «4» и «5» за последние три года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1560" y="1556792"/>
          <a:ext cx="8153400" cy="4680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2204492"/>
                <a:gridCol w="1899964"/>
                <a:gridCol w="2176736"/>
              </a:tblGrid>
              <a:tr h="2020748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Учебный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Всего </a:t>
                      </a:r>
                      <a:r>
                        <a:rPr lang="ru-RU" sz="2000" dirty="0" smtClean="0">
                          <a:latin typeface="+mn-lt"/>
                          <a:ea typeface="Calibri"/>
                          <a:cs typeface="Times New Roman"/>
                        </a:rPr>
                        <a:t>обучающихся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Успевают на «4-5»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% к общему числу обучающихся</a:t>
                      </a:r>
                    </a:p>
                  </a:txBody>
                  <a:tcPr marL="68580" marR="68580" marT="0" marB="0"/>
                </a:tc>
              </a:tr>
              <a:tr h="886591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2014-2015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330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128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38,8%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6591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2015-2016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303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126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41,6%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6591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2015-2016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331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156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47,1</a:t>
                      </a: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%↑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Результаты государственной итоговой аттестации за курс основного общего образования</a:t>
            </a:r>
            <a:r>
              <a:rPr lang="ru-RU" b="1" u="sng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772816"/>
            <a:ext cx="8153400" cy="46085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Средняя отметка  по русскому языку – </a:t>
            </a:r>
            <a:r>
              <a:rPr lang="ru-RU" b="1" dirty="0" smtClean="0"/>
              <a:t>4,6</a:t>
            </a:r>
            <a:r>
              <a:rPr lang="ru-RU" dirty="0" smtClean="0"/>
              <a:t>, средний первичный балл – </a:t>
            </a:r>
            <a:r>
              <a:rPr lang="ru-RU" b="1" dirty="0" smtClean="0"/>
              <a:t>33,6, </a:t>
            </a:r>
            <a:r>
              <a:rPr lang="ru-RU" dirty="0" smtClean="0"/>
              <a:t> выше результата 2016 на 0,8 балла, процент выполнения экзаменационного задания по предмету  -  </a:t>
            </a:r>
            <a:r>
              <a:rPr lang="ru-RU" b="1" dirty="0" smtClean="0"/>
              <a:t>86,2%</a:t>
            </a:r>
            <a:r>
              <a:rPr lang="ru-RU" dirty="0" smtClean="0"/>
              <a:t> </a:t>
            </a:r>
            <a:r>
              <a:rPr lang="ru-RU" b="1" dirty="0" smtClean="0"/>
              <a:t>.</a:t>
            </a:r>
            <a:r>
              <a:rPr lang="ru-RU" dirty="0" smtClean="0"/>
              <a:t> Средняя отметка  по математике – </a:t>
            </a:r>
            <a:r>
              <a:rPr lang="ru-RU" b="1" dirty="0" smtClean="0"/>
              <a:t>4,3</a:t>
            </a:r>
            <a:r>
              <a:rPr lang="ru-RU" dirty="0" smtClean="0"/>
              <a:t>,  средний первичный балл – </a:t>
            </a:r>
            <a:r>
              <a:rPr lang="ru-RU" b="1" dirty="0" smtClean="0"/>
              <a:t>20,0,</a:t>
            </a:r>
            <a:r>
              <a:rPr lang="ru-RU" dirty="0" smtClean="0"/>
              <a:t> </a:t>
            </a:r>
            <a:r>
              <a:rPr lang="ru-RU" b="1" dirty="0" smtClean="0"/>
              <a:t>выше</a:t>
            </a:r>
            <a:r>
              <a:rPr lang="ru-RU" dirty="0" smtClean="0"/>
              <a:t> результата 2016 на </a:t>
            </a:r>
            <a:r>
              <a:rPr lang="ru-RU" b="1" dirty="0" smtClean="0"/>
              <a:t>3,4</a:t>
            </a:r>
            <a:r>
              <a:rPr lang="ru-RU" dirty="0" smtClean="0"/>
              <a:t> балла, процент выполнения экзаменационного задания по предмету  -  </a:t>
            </a:r>
            <a:r>
              <a:rPr lang="ru-RU" b="1" dirty="0" smtClean="0"/>
              <a:t>62,5%</a:t>
            </a:r>
            <a:r>
              <a:rPr lang="ru-RU" dirty="0" smtClean="0"/>
              <a:t> </a:t>
            </a:r>
            <a:r>
              <a:rPr lang="ru-RU" b="1" dirty="0" smtClean="0"/>
              <a:t>. </a:t>
            </a:r>
            <a:r>
              <a:rPr lang="ru-RU" dirty="0" smtClean="0"/>
              <a:t>Высокие результаты по части </a:t>
            </a:r>
            <a:r>
              <a:rPr lang="ru-RU" b="1" dirty="0" smtClean="0"/>
              <a:t>«Геометрия»:</a:t>
            </a:r>
            <a:r>
              <a:rPr lang="ru-RU" dirty="0" smtClean="0"/>
              <a:t> средний первичный балл – </a:t>
            </a:r>
            <a:r>
              <a:rPr lang="ru-RU" b="1" dirty="0" smtClean="0"/>
              <a:t>7,2</a:t>
            </a:r>
            <a:r>
              <a:rPr lang="ru-RU" dirty="0" smtClean="0"/>
              <a:t> в сравнении с ГИА2016 – 4,7, </a:t>
            </a:r>
            <a:r>
              <a:rPr lang="ru-RU" b="1" dirty="0" smtClean="0"/>
              <a:t>рост составляет- 2,5 балла</a:t>
            </a:r>
            <a:r>
              <a:rPr lang="ru-RU" dirty="0" smtClean="0"/>
              <a:t>.</a:t>
            </a:r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/>
              <a:t>Результаты ГИА (ОГЭ) основные экзамены </a:t>
            </a: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79513" y="1916832"/>
          <a:ext cx="8712968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3"/>
                <a:gridCol w="1152128"/>
                <a:gridCol w="1008112"/>
                <a:gridCol w="1036423"/>
                <a:gridCol w="1042577"/>
                <a:gridCol w="893638"/>
                <a:gridCol w="1563867"/>
              </a:tblGrid>
              <a:tr h="540578">
                <a:tc rowSpan="2"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Предмет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+mn-lt"/>
                        </a:rPr>
                        <a:t>Средняя отметка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</a:rPr>
                        <a:t>Получили отметки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+mn-lt"/>
                        </a:rPr>
                        <a:t>Средний первичный балл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</a:tr>
              <a:tr h="9329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n-lt"/>
                        </a:rPr>
                        <a:t>«5»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n-lt"/>
                        </a:rPr>
                        <a:t>«4»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n-lt"/>
                        </a:rPr>
                        <a:t>«3»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n-lt"/>
                        </a:rPr>
                        <a:t>«2»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0578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Математика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4,3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0</a:t>
                      </a:r>
                      <a:endParaRPr lang="ru-RU" sz="20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20,0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0578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Алгебра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3,5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n-lt"/>
                        </a:rPr>
                        <a:t>0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12,8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0578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Геометрия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4,4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n-lt"/>
                        </a:rPr>
                        <a:t>0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7,2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0578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4,6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0</a:t>
                      </a:r>
                      <a:endParaRPr lang="ru-RU" sz="20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33,6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0578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24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19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+mn-lt"/>
                        </a:rPr>
                        <a:t>0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Результаты ГИА (ОГЭ) основные экзамены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916831"/>
          <a:ext cx="9143999" cy="3384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452464"/>
                <a:gridCol w="2119535"/>
              </a:tblGrid>
              <a:tr h="1526787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Предмет (составляющие КИМ)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Средний первичный  балл по школе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Максимальный первичный  балл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% выполнения</a:t>
                      </a:r>
                    </a:p>
                  </a:txBody>
                  <a:tcPr marL="68580" marR="68580" marT="0" marB="0"/>
                </a:tc>
              </a:tr>
              <a:tr h="619197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Математика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20,0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32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62,5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9197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33,6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39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86,2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9197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Сочинение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6,8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75,5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Динамика  результатов ГИА (ОГЭ) </a:t>
            </a:r>
            <a:br>
              <a:rPr lang="ru-RU" sz="3600" b="1" dirty="0" smtClean="0"/>
            </a:br>
            <a:r>
              <a:rPr lang="ru-RU" sz="3600" b="1" dirty="0" smtClean="0"/>
              <a:t>по основным предметам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3999" cy="4781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704"/>
                <a:gridCol w="1224136"/>
                <a:gridCol w="1088709"/>
                <a:gridCol w="1332805"/>
                <a:gridCol w="1554939"/>
                <a:gridCol w="2035706"/>
              </a:tblGrid>
              <a:tr h="852504">
                <a:tc rowSpan="2"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Предмет 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Средняя отметка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Средний первичный балл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Динамика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2017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2504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Математика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3,8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4,3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16,6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20,0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3,4↑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2504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Алгебра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3,8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3,5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11,7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12,8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1,1↑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2504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Геометрия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3,6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4,4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4,7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7,2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2,5↑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2504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4,4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4,6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32,8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33,6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0,8↑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Результаты ГИА (ОГЭ) экзамены по выбору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79511" y="1844824"/>
          <a:ext cx="8586664" cy="4608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1"/>
                <a:gridCol w="1008112"/>
                <a:gridCol w="1080120"/>
                <a:gridCol w="1008112"/>
                <a:gridCol w="1008112"/>
                <a:gridCol w="895381"/>
                <a:gridCol w="904819"/>
                <a:gridCol w="1241847"/>
              </a:tblGrid>
              <a:tr h="430824">
                <a:tc rowSpan="2"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Предмет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Средняя отметка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Получили отметки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Средний первичный балл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</a:tr>
              <a:tr h="6266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«5»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«4»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«3»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«2»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8322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английский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23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4,0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50,8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518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химия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4,8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29,8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8322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информатика и ИКТ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4,0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13,8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518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литература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4,3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17,0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8322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обществознание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4,0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28,5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518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биология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4,0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30,0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518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Всего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46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4,2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16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23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Динамика  результатов ГИА (ОГЭ) предметам по выбору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700804"/>
          <a:ext cx="9144000" cy="5022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  <a:gridCol w="1008112"/>
                <a:gridCol w="936104"/>
                <a:gridCol w="1080120"/>
                <a:gridCol w="1143000"/>
                <a:gridCol w="1143000"/>
                <a:gridCol w="1026368"/>
                <a:gridCol w="1259632"/>
              </a:tblGrid>
              <a:tr h="476820">
                <a:tc rowSpan="2"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Предмет 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Кол-во сдававших предмет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Средняя отметка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Средний первичный балл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Динамика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2016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2017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2016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2017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2016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2017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5432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английский язык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28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23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4,2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4,0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55,1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50,8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4,3↓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820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химия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4,3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4,8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24,6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29,8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5,2↑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6646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информатика и ИКТ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4,3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4,0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16,0 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13,8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2,2↓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820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литература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5,0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4,3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22,0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17,0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5,0↓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6646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обществознание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25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3,8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4,0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26,4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28,5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2,1↑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820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3,2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4,0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22,5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30,0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7,5↑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820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география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3,4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18,2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Оценка организации учебного процесса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565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985"/>
                <a:gridCol w="1872208"/>
                <a:gridCol w="1512168"/>
                <a:gridCol w="1440160"/>
                <a:gridCol w="1529879"/>
              </a:tblGrid>
              <a:tr h="1847943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Calibri"/>
                          <a:cs typeface="Times New Roman"/>
                        </a:rPr>
                        <a:t>Количество </a:t>
                      </a: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учащихся на начало 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Количество учащихся на конец 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Выбыло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Прибыло </a:t>
                      </a:r>
                    </a:p>
                  </a:txBody>
                  <a:tcPr marL="68580" marR="68580" marT="0" marB="0"/>
                </a:tc>
              </a:tr>
              <a:tr h="739177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Начальная школа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96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739177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Основная школа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208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208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</a:tr>
              <a:tr h="739177"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+mn-lt"/>
                          <a:ea typeface="Calibri"/>
                          <a:cs typeface="Times New Roman"/>
                        </a:rPr>
                        <a:t>Средняя школа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+mn-lt"/>
                          <a:ea typeface="Calibri"/>
                          <a:cs typeface="Times New Roman"/>
                        </a:rPr>
                        <a:t>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+mn-lt"/>
                          <a:ea typeface="Calibri"/>
                          <a:cs typeface="Times New Roman"/>
                        </a:rPr>
                        <a:t>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</a:tr>
              <a:tr h="499629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Всего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356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Calibri"/>
                          <a:cs typeface="Times New Roman"/>
                        </a:rPr>
                        <a:t>359↑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29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9614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100" b="1" dirty="0" smtClean="0"/>
              <a:t>Результаты государственной итоговой аттестации за курс среднего общего образования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Выбрано 10 предметов для сдачи ЕГЭ по выбору обучающихся.</a:t>
            </a:r>
          </a:p>
          <a:p>
            <a:r>
              <a:rPr lang="ru-RU" dirty="0" smtClean="0"/>
              <a:t>По основным предметам результаты Государственной аттестации высокие: </a:t>
            </a:r>
            <a:r>
              <a:rPr lang="ru-RU" b="1" dirty="0" smtClean="0"/>
              <a:t>средний балл</a:t>
            </a:r>
            <a:r>
              <a:rPr lang="ru-RU" dirty="0" smtClean="0"/>
              <a:t> по русскому языку </a:t>
            </a:r>
            <a:r>
              <a:rPr lang="ru-RU" b="1" dirty="0" smtClean="0"/>
              <a:t>78,4</a:t>
            </a:r>
            <a:r>
              <a:rPr lang="ru-RU" dirty="0" smtClean="0"/>
              <a:t> по математике </a:t>
            </a:r>
            <a:r>
              <a:rPr lang="ru-RU" b="1" dirty="0" smtClean="0"/>
              <a:t>средняя отметка 4,6 </a:t>
            </a:r>
            <a:r>
              <a:rPr lang="ru-RU" dirty="0" smtClean="0"/>
              <a:t>Базовую математику сдавали все выпускники.</a:t>
            </a:r>
          </a:p>
          <a:p>
            <a:r>
              <a:rPr lang="ru-RU" b="1" dirty="0" smtClean="0"/>
              <a:t>Средний балл (без математики (база)) – 67,7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Результаты государственной итоговой аттестации за курс среднего общего образования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514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370840"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предметы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Количество сдававших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Средний балл по предмету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indent="6858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Минимальное количество</a:t>
                      </a:r>
                    </a:p>
                    <a:p>
                      <a:pPr marR="421005" indent="6858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баллов 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78,4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24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математика (база)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17.1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математика (профиль)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52,1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27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литература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58,1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32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английский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79,4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22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60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36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химия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61,3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36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биология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73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36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обществознание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71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42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история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77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32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география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69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37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10/11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65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67,7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Выпускники, получившие свыше 80 баллов на ГИА (ЕГЭ)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73640"/>
          <a:ext cx="8153400" cy="4364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905"/>
                <a:gridCol w="2997795"/>
                <a:gridCol w="1826741"/>
                <a:gridCol w="2249959"/>
              </a:tblGrid>
              <a:tr h="627434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800" dirty="0" err="1">
                          <a:latin typeface="+mn-lt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800" dirty="0" err="1">
                          <a:latin typeface="+mn-lt"/>
                          <a:ea typeface="Calibri"/>
                          <a:cs typeface="Times New Roman"/>
                        </a:rPr>
                        <a:t>п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ФИО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Тестовый балл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Предмет </a:t>
                      </a:r>
                    </a:p>
                  </a:txBody>
                  <a:tcPr marL="68580" marR="68580" marT="0" marB="0"/>
                </a:tc>
              </a:tr>
              <a:tr h="413601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Белова Дарья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98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</a:tr>
              <a:tr h="413601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Вильде Ксения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</a:tr>
              <a:tr h="413601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Клементьева Мария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86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</a:tr>
              <a:tr h="413601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Коломиец София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</a:tr>
              <a:tr h="413601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Якимова Тамара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93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</a:tr>
              <a:tr h="428073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Якимова Тамара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82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601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Авакян Симон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Английский язык</a:t>
                      </a:r>
                    </a:p>
                  </a:txBody>
                  <a:tcPr marL="68580" marR="68580" marT="0" marB="0"/>
                </a:tc>
              </a:tr>
              <a:tr h="413601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Белова Дарья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86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Английский язык</a:t>
                      </a:r>
                    </a:p>
                  </a:txBody>
                  <a:tcPr marL="68580" marR="68580" marT="0" marB="0"/>
                </a:tc>
              </a:tr>
              <a:tr h="413601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Казаринова София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82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Английский язык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82480" cy="103056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100" b="1" dirty="0" smtClean="0"/>
              <a:t>Динамика результатов ГИА (ЕГЭ) по среднему баллу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51519" y="1600200"/>
          <a:ext cx="8514656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9"/>
                <a:gridCol w="2025079"/>
                <a:gridCol w="2128664"/>
                <a:gridCol w="2128664"/>
              </a:tblGrid>
              <a:tr h="370840"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Предмет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2014-2015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2015-2016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2016-2017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421005" algn="ctr" fontAlgn="base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latin typeface="+mn-lt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Calibri"/>
                          <a:cs typeface="Times New Roman"/>
                        </a:rPr>
                        <a:t>69,6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Calibri"/>
                          <a:cs typeface="Times New Roman"/>
                        </a:rPr>
                        <a:t>86,5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Calibri"/>
                          <a:cs typeface="Times New Roman"/>
                        </a:rPr>
                        <a:t>78,4↓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421005" algn="ctr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+mn-lt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 fontAlgn="base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Calibri"/>
                          <a:cs typeface="Times New Roman"/>
                        </a:rPr>
                        <a:t>49,2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Calibri"/>
                          <a:cs typeface="Times New Roman"/>
                        </a:rPr>
                        <a:t>61,2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Calibri"/>
                          <a:cs typeface="Times New Roman"/>
                        </a:rPr>
                        <a:t>52,1↓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421005" algn="ctr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+mn-lt"/>
                          <a:ea typeface="Calibri"/>
                          <a:cs typeface="Times New Roman"/>
                        </a:rPr>
                        <a:t>информатика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 fontAlgn="base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Calibri"/>
                          <a:cs typeface="Times New Roman"/>
                        </a:rPr>
                        <a:t>38,5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Calibri"/>
                          <a:cs typeface="Times New Roman"/>
                        </a:rPr>
                        <a:t>77,0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421005" algn="ctr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+mn-lt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 fontAlgn="base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Calibri"/>
                          <a:cs typeface="Times New Roman"/>
                        </a:rPr>
                        <a:t>63,0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Calibri"/>
                          <a:cs typeface="Times New Roman"/>
                        </a:rPr>
                        <a:t>75,5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Calibri"/>
                          <a:cs typeface="Times New Roman"/>
                        </a:rPr>
                        <a:t>73↓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421005" algn="ctr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+mn-lt"/>
                          <a:ea typeface="Calibri"/>
                          <a:cs typeface="Times New Roman"/>
                        </a:rPr>
                        <a:t>литература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 fontAlgn="base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Calibri"/>
                          <a:cs typeface="Times New Roman"/>
                        </a:rPr>
                        <a:t>59,2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Calibri"/>
                          <a:cs typeface="Times New Roman"/>
                        </a:rPr>
                        <a:t>67,8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Calibri"/>
                          <a:cs typeface="Times New Roman"/>
                        </a:rPr>
                        <a:t>52,1↓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421005" algn="ctr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+mn-lt"/>
                          <a:ea typeface="Calibri"/>
                          <a:cs typeface="Times New Roman"/>
                        </a:rPr>
                        <a:t>английский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 fontAlgn="base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Calibri"/>
                          <a:cs typeface="Times New Roman"/>
                        </a:rPr>
                        <a:t>58,7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Calibri"/>
                          <a:cs typeface="Times New Roman"/>
                        </a:rPr>
                        <a:t>76,9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Calibri"/>
                          <a:cs typeface="Times New Roman"/>
                        </a:rPr>
                        <a:t>79,4↑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421005" algn="ctr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+mn-lt"/>
                          <a:ea typeface="Calibri"/>
                          <a:cs typeface="Times New Roman"/>
                        </a:rPr>
                        <a:t>французский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 fontAlgn="base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Calibri"/>
                          <a:cs typeface="Times New Roman"/>
                        </a:rPr>
                        <a:t>37,0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 fontAlgn="base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Calibri"/>
                          <a:cs typeface="Times New Roman"/>
                        </a:rPr>
                        <a:t>84,0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 fontAlgn="base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421005" algn="ctr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+mn-lt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 fontAlgn="base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Calibri"/>
                          <a:cs typeface="Times New Roman"/>
                        </a:rPr>
                        <a:t>63,0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 fontAlgn="base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Calibri"/>
                          <a:cs typeface="Times New Roman"/>
                        </a:rPr>
                        <a:t>64,7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 fontAlgn="base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Calibri"/>
                          <a:cs typeface="Times New Roman"/>
                        </a:rPr>
                        <a:t>77↑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421005" algn="ctr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+mn-lt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 fontAlgn="base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Calibri"/>
                          <a:cs typeface="Times New Roman"/>
                        </a:rPr>
                        <a:t>56,6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 fontAlgn="base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Calibri"/>
                          <a:cs typeface="Times New Roman"/>
                        </a:rPr>
                        <a:t>59,0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 fontAlgn="base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60,0↑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421005" algn="ctr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+mn-lt"/>
                          <a:ea typeface="Calibri"/>
                          <a:cs typeface="Times New Roman"/>
                        </a:rPr>
                        <a:t>химия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 fontAlgn="base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Calibri"/>
                          <a:cs typeface="Times New Roman"/>
                        </a:rPr>
                        <a:t>69,0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 fontAlgn="base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Calibri"/>
                          <a:cs typeface="Times New Roman"/>
                        </a:rPr>
                        <a:t>64,3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 fontAlgn="base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Calibri"/>
                          <a:cs typeface="Times New Roman"/>
                        </a:rPr>
                        <a:t>61,3↓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421005" algn="ctr" fontAlgn="base"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+mn-lt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 fontAlgn="base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Calibri"/>
                          <a:cs typeface="Times New Roman"/>
                        </a:rPr>
                        <a:t>61,8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 fontAlgn="base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Calibri"/>
                          <a:cs typeface="Times New Roman"/>
                        </a:rPr>
                        <a:t>67,0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 fontAlgn="base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Calibri"/>
                          <a:cs typeface="Times New Roman"/>
                        </a:rPr>
                        <a:t>71,0↑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Calibri"/>
                          <a:cs typeface="Times New Roman"/>
                        </a:rPr>
                        <a:t>Средний балл общий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Calibri"/>
                          <a:cs typeface="Times New Roman"/>
                        </a:rPr>
                        <a:t>56,9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Calibri"/>
                          <a:cs typeface="Times New Roman"/>
                        </a:rPr>
                        <a:t>71,3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67,7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Оценка </a:t>
            </a:r>
            <a:r>
              <a:rPr lang="ru-RU" sz="3100" b="1" dirty="0" err="1" smtClean="0"/>
              <a:t>востребованности</a:t>
            </a:r>
            <a:r>
              <a:rPr lang="ru-RU" sz="3100" b="1" dirty="0" smtClean="0"/>
              <a:t> выпускников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23528" y="1600200"/>
          <a:ext cx="8442647" cy="4709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9992"/>
                <a:gridCol w="1491251"/>
                <a:gridCol w="1416688"/>
                <a:gridCol w="1230500"/>
                <a:gridCol w="1407108"/>
                <a:gridCol w="1407108"/>
              </a:tblGrid>
              <a:tr h="896975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  <a:t>2012 - 2013</a:t>
                      </a:r>
                      <a:b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  <a:t>учебный </a:t>
                      </a:r>
                      <a:b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  <a:t>2013 - 2014</a:t>
                      </a:r>
                      <a:b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  <a:t>учебный </a:t>
                      </a:r>
                      <a:b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  <a:t>2014 - 2015</a:t>
                      </a:r>
                      <a:b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  <a:t>учебный </a:t>
                      </a:r>
                      <a:b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  <a:t>2015 - 2016 </a:t>
                      </a:r>
                      <a:b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  <a:t>учебный 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  <a:t>2016 - 2017 </a:t>
                      </a:r>
                      <a:b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  <a:t>учебный 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96975"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Количество выпускников,</a:t>
                      </a:r>
                      <a:b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закончивших</a:t>
                      </a:r>
                      <a:b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11 класс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/>
                </a:tc>
              </a:tr>
              <a:tr h="1569707"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Количество выпускников,</a:t>
                      </a:r>
                      <a:b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награждённых </a:t>
                      </a:r>
                      <a:b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медалью/ почетным </a:t>
                      </a: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знаком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</a:tr>
              <a:tr h="672731"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Количество поступивших</a:t>
                      </a:r>
                      <a:b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в ВУЗы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2731"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% поступивших в ВУЗ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62,5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83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40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Достижения обучающихся в олимпиадах, иных конкурсных мероприятиях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Всероссийская олимпиада школьников</a:t>
            </a:r>
          </a:p>
          <a:p>
            <a:r>
              <a:rPr lang="ru-RU" dirty="0" smtClean="0"/>
              <a:t>Школьный этап: </a:t>
            </a:r>
            <a:r>
              <a:rPr lang="ru-RU" b="1" dirty="0" smtClean="0"/>
              <a:t>185</a:t>
            </a:r>
            <a:r>
              <a:rPr lang="ru-RU" dirty="0" smtClean="0"/>
              <a:t> обучающихся приняли активное участие в 18 предметных олимпиадах, количество победителей - </a:t>
            </a:r>
            <a:r>
              <a:rPr lang="ru-RU" b="1" dirty="0" smtClean="0"/>
              <a:t>128</a:t>
            </a:r>
            <a:r>
              <a:rPr lang="ru-RU" dirty="0" smtClean="0"/>
              <a:t>, призеров – </a:t>
            </a:r>
            <a:r>
              <a:rPr lang="ru-RU" b="1" dirty="0" smtClean="0"/>
              <a:t>241</a:t>
            </a:r>
            <a:r>
              <a:rPr lang="ru-RU" dirty="0" smtClean="0"/>
              <a:t>, многие стали призерами и победителями не по одному предмету.</a:t>
            </a:r>
          </a:p>
          <a:p>
            <a:r>
              <a:rPr lang="ru-RU" dirty="0" smtClean="0"/>
              <a:t>По итогам муниципального этапа </a:t>
            </a:r>
            <a:r>
              <a:rPr lang="ru-RU" dirty="0" err="1" smtClean="0"/>
              <a:t>ВсОШ</a:t>
            </a:r>
            <a:r>
              <a:rPr lang="ru-RU" dirty="0" smtClean="0"/>
              <a:t>  </a:t>
            </a:r>
            <a:r>
              <a:rPr lang="ru-RU" b="1" dirty="0" smtClean="0"/>
              <a:t>18 победителей и 39 призеров</a:t>
            </a:r>
            <a:r>
              <a:rPr lang="ru-RU" dirty="0" smtClean="0"/>
              <a:t> по 15 предметам (принимали в 18 предметных олимпиадах).</a:t>
            </a:r>
          </a:p>
          <a:p>
            <a:r>
              <a:rPr lang="ru-RU" b="1" dirty="0" smtClean="0"/>
              <a:t>По итогам регионального этапа </a:t>
            </a:r>
            <a:r>
              <a:rPr lang="ru-RU" b="1" dirty="0" err="1" smtClean="0"/>
              <a:t>ВсОШ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b="1" dirty="0" smtClean="0"/>
              <a:t>Белова Дарья </a:t>
            </a:r>
            <a:r>
              <a:rPr lang="ru-RU" dirty="0" smtClean="0"/>
              <a:t>(11 класс) – </a:t>
            </a:r>
            <a:r>
              <a:rPr lang="ru-RU" b="1" dirty="0" smtClean="0"/>
              <a:t>победитель</a:t>
            </a:r>
            <a:r>
              <a:rPr lang="ru-RU" dirty="0" smtClean="0"/>
              <a:t> по русскому языку (учитель Масленникова О.М.) и французскому языку (учитель Арбузова И.П.). </a:t>
            </a:r>
            <a:r>
              <a:rPr lang="ru-RU" b="1" dirty="0" smtClean="0"/>
              <a:t>Гусев Игорь </a:t>
            </a:r>
            <a:r>
              <a:rPr lang="ru-RU" dirty="0" smtClean="0"/>
              <a:t>(10 класс) – </a:t>
            </a:r>
            <a:r>
              <a:rPr lang="ru-RU" b="1" dirty="0" smtClean="0"/>
              <a:t>призер </a:t>
            </a:r>
            <a:r>
              <a:rPr lang="ru-RU" dirty="0" smtClean="0"/>
              <a:t>регионального этапа по французскому языку.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Русский язык 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925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873"/>
                <a:gridCol w="2304256"/>
                <a:gridCol w="1152128"/>
                <a:gridCol w="1584176"/>
                <a:gridCol w="2321967"/>
              </a:tblGrid>
              <a:tr h="492514">
                <a:tc>
                  <a:txBody>
                    <a:bodyPr/>
                    <a:lstStyle/>
                    <a:p>
                      <a:pPr marR="2667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ФИ обучающегося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Класс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Статус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ФИО учителя</a:t>
                      </a:r>
                    </a:p>
                  </a:txBody>
                  <a:tcPr marL="68580" marR="68580" marT="0" marB="0"/>
                </a:tc>
              </a:tr>
              <a:tr h="492514">
                <a:tc>
                  <a:txBody>
                    <a:bodyPr/>
                    <a:lstStyle/>
                    <a:p>
                      <a:pPr marR="2667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+mn-lt"/>
                          <a:ea typeface="Times New Roman"/>
                          <a:cs typeface="Times New Roman"/>
                        </a:rPr>
                        <a:t>Голецкая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 Марина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Масленникова О.М.</a:t>
                      </a:r>
                    </a:p>
                  </a:txBody>
                  <a:tcPr marL="68580" marR="68580" marT="0" marB="0"/>
                </a:tc>
              </a:tr>
              <a:tr h="492514">
                <a:tc>
                  <a:txBody>
                    <a:bodyPr/>
                    <a:lstStyle/>
                    <a:p>
                      <a:pPr marR="26670"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Богданова Анна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победитель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Масленникова О.М.</a:t>
                      </a:r>
                    </a:p>
                  </a:txBody>
                  <a:tcPr marL="68580" marR="68580" marT="0" marB="0"/>
                </a:tc>
              </a:tr>
              <a:tr h="492514">
                <a:tc>
                  <a:txBody>
                    <a:bodyPr/>
                    <a:lstStyle/>
                    <a:p>
                      <a:pPr marR="26670"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Веселова Полина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победитель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Масленникова О.М.</a:t>
                      </a:r>
                    </a:p>
                  </a:txBody>
                  <a:tcPr marL="68580" marR="68580" marT="0" marB="0"/>
                </a:tc>
              </a:tr>
              <a:tr h="492514">
                <a:tc>
                  <a:txBody>
                    <a:bodyPr/>
                    <a:lstStyle/>
                    <a:p>
                      <a:pPr marR="26670"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Морозов Станислав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Щукин М.А.</a:t>
                      </a:r>
                    </a:p>
                  </a:txBody>
                  <a:tcPr marL="68580" marR="68580" marT="0" marB="0"/>
                </a:tc>
              </a:tr>
              <a:tr h="492514">
                <a:tc>
                  <a:txBody>
                    <a:bodyPr/>
                    <a:lstStyle/>
                    <a:p>
                      <a:pPr marR="26670"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Слепова Алена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победитель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Щукин М.А.</a:t>
                      </a:r>
                    </a:p>
                  </a:txBody>
                  <a:tcPr marL="68580" marR="68580" marT="0" marB="0"/>
                </a:tc>
              </a:tr>
              <a:tr h="492514">
                <a:tc>
                  <a:txBody>
                    <a:bodyPr/>
                    <a:lstStyle/>
                    <a:p>
                      <a:pPr marR="26670"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Попова Василиса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победитель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Щукин М.А.</a:t>
                      </a:r>
                    </a:p>
                  </a:txBody>
                  <a:tcPr marL="68580" marR="68580" marT="0" marB="0"/>
                </a:tc>
              </a:tr>
              <a:tr h="492514">
                <a:tc>
                  <a:txBody>
                    <a:bodyPr/>
                    <a:lstStyle/>
                    <a:p>
                      <a:pPr marR="26670"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Карпов Роман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Щукин М.А.</a:t>
                      </a:r>
                    </a:p>
                  </a:txBody>
                  <a:tcPr marL="68580" marR="68580" marT="0" marB="0"/>
                </a:tc>
              </a:tr>
              <a:tr h="492514">
                <a:tc>
                  <a:txBody>
                    <a:bodyPr/>
                    <a:lstStyle/>
                    <a:p>
                      <a:pPr marR="26670"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Белова Дарья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победитель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Масленникова О.М.</a:t>
                      </a:r>
                    </a:p>
                  </a:txBody>
                  <a:tcPr marL="68580" marR="68580" marT="0" marB="0"/>
                </a:tc>
              </a:tr>
              <a:tr h="492514">
                <a:tc>
                  <a:txBody>
                    <a:bodyPr/>
                    <a:lstStyle/>
                    <a:p>
                      <a:pPr marR="26670"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Якимова Тамара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Масленникова О.М.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Литература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351712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590"/>
                <a:gridCol w="2507821"/>
                <a:gridCol w="1253910"/>
                <a:gridCol w="1770226"/>
                <a:gridCol w="2157165"/>
              </a:tblGrid>
              <a:tr h="370840">
                <a:tc>
                  <a:txBody>
                    <a:bodyPr/>
                    <a:lstStyle/>
                    <a:p>
                      <a:pPr marR="2667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ФИ обучающегося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Класс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Статус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ФИО учителя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+mn-lt"/>
                          <a:ea typeface="Times New Roman"/>
                          <a:cs typeface="Times New Roman"/>
                        </a:rPr>
                        <a:t>Ватрушина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 Александра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Победитель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Мехова Т.А.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Ершова </a:t>
                      </a:r>
                      <a:r>
                        <a:rPr lang="ru-RU" sz="1600" dirty="0" err="1">
                          <a:latin typeface="+mn-lt"/>
                          <a:ea typeface="Times New Roman"/>
                          <a:cs typeface="Times New Roman"/>
                        </a:rPr>
                        <a:t>Элина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Победитель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Мехова Т.А.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Богданова Анна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Мехова Т.А.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Морозов Станислав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Щукин М.А.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Подгорбунских Александра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Щукин М.А.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Сверлова Алина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Победитель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Щукин М.А.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Логош Дарья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Щукин М.А.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Белова Дарья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Победитель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Масленникова О.М.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Коломиец София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Масленникова О.М.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Завьялова Анна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Масленникова О.М.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11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+mn-lt"/>
                          <a:ea typeface="Times New Roman"/>
                          <a:cs typeface="Times New Roman"/>
                        </a:rPr>
                        <a:t>Клементьева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 Мария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Масленникова О.М.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Биология, химия, физика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90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873"/>
                <a:gridCol w="2470487"/>
                <a:gridCol w="1201921"/>
                <a:gridCol w="1728192"/>
                <a:gridCol w="1961927"/>
              </a:tblGrid>
              <a:tr h="370840">
                <a:tc>
                  <a:txBody>
                    <a:bodyPr/>
                    <a:lstStyle/>
                    <a:p>
                      <a:pPr marR="2667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ФИ обучающегося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Класс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Статус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ФИО учителя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Егорова Диана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Поляков В.И.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Богданова Анна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Тиходеева М.Ю.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Морозов Станислав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Победитель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+mn-lt"/>
                          <a:ea typeface="Calibri"/>
                          <a:cs typeface="Times New Roman"/>
                        </a:rPr>
                        <a:t>Тиходеев</a:t>
                      </a: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 О.Н.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+mn-lt"/>
                          <a:ea typeface="Times New Roman"/>
                          <a:cs typeface="Times New Roman"/>
                        </a:rPr>
                        <a:t>Чинченко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 Георгий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+mn-lt"/>
                          <a:ea typeface="Calibri"/>
                          <a:cs typeface="Times New Roman"/>
                        </a:rPr>
                        <a:t>Тиходеев</a:t>
                      </a: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 О.Н.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Медведева Екатерина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победитель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+mn-lt"/>
                          <a:ea typeface="Calibri"/>
                          <a:cs typeface="Times New Roman"/>
                        </a:rPr>
                        <a:t>Евсюков</a:t>
                      </a: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 А.И.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Мельников Иван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+mn-lt"/>
                          <a:ea typeface="Calibri"/>
                          <a:cs typeface="Times New Roman"/>
                        </a:rPr>
                        <a:t>Евсюков</a:t>
                      </a: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 А.И.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Требухина Татьяна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+mn-lt"/>
                          <a:ea typeface="Calibri"/>
                          <a:cs typeface="Times New Roman"/>
                        </a:rPr>
                        <a:t>Евсюков</a:t>
                      </a: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 А.И.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Морозов Станислав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победитель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+mn-lt"/>
                          <a:ea typeface="Calibri"/>
                          <a:cs typeface="Times New Roman"/>
                        </a:rPr>
                        <a:t>Евсюков</a:t>
                      </a: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 А.И.</a:t>
                      </a:r>
                    </a:p>
                  </a:txBody>
                  <a:tcPr marL="68580" marR="68580" marT="0" marB="0"/>
                </a:tc>
              </a:tr>
              <a:tr h="31861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Чинченко Георгий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победитель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+mn-lt"/>
                          <a:ea typeface="Calibri"/>
                          <a:cs typeface="Times New Roman"/>
                        </a:rPr>
                        <a:t>Евсюков</a:t>
                      </a: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 А.И.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Усачев Даниил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+mn-lt"/>
                          <a:ea typeface="Calibri"/>
                          <a:cs typeface="Times New Roman"/>
                        </a:rPr>
                        <a:t>Евсюков</a:t>
                      </a: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 А.И.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Якимова Тамара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+mn-lt"/>
                          <a:ea typeface="Calibri"/>
                          <a:cs typeface="Times New Roman"/>
                        </a:rPr>
                        <a:t>Евсюков</a:t>
                      </a: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 А.И.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Третьяк Александра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+mn-lt"/>
                          <a:ea typeface="Calibri"/>
                          <a:cs typeface="Times New Roman"/>
                        </a:rPr>
                        <a:t>Кожокарь</a:t>
                      </a: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 М.Ю.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История, право, география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772815"/>
          <a:ext cx="8153400" cy="4392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873"/>
                <a:gridCol w="2470487"/>
                <a:gridCol w="1201921"/>
                <a:gridCol w="1656184"/>
                <a:gridCol w="2033935"/>
              </a:tblGrid>
              <a:tr h="317461">
                <a:tc>
                  <a:txBody>
                    <a:bodyPr/>
                    <a:lstStyle/>
                    <a:p>
                      <a:pPr marR="2667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ФИ обучающегося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Класс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Статус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ФИО учителя</a:t>
                      </a:r>
                    </a:p>
                  </a:txBody>
                  <a:tcPr marL="68580" marR="68580" marT="0" marB="0"/>
                </a:tc>
              </a:tr>
              <a:tr h="49007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1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Куклин Александр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Призёр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Рычагов Н.А.</a:t>
                      </a:r>
                    </a:p>
                  </a:txBody>
                  <a:tcPr marL="68580" marR="68580" marT="0" marB="0"/>
                </a:tc>
              </a:tr>
              <a:tr h="64448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2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Смирнова Софья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Призёр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Завальная Н.А.</a:t>
                      </a:r>
                    </a:p>
                  </a:txBody>
                  <a:tcPr marL="68580" marR="68580" marT="0" marB="0"/>
                </a:tc>
              </a:tr>
              <a:tr h="49007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3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Зобенко Григорий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Победитель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Рычагов Н.А.</a:t>
                      </a:r>
                    </a:p>
                  </a:txBody>
                  <a:tcPr marL="68580" marR="68580" marT="0" marB="0"/>
                </a:tc>
              </a:tr>
              <a:tr h="49007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4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+mn-lt"/>
                          <a:ea typeface="Times New Roman"/>
                          <a:cs typeface="Times New Roman"/>
                        </a:rPr>
                        <a:t>Зобенко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 Григорий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Победитель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Рычагов Н.А.</a:t>
                      </a:r>
                    </a:p>
                  </a:txBody>
                  <a:tcPr marL="68580" marR="68580" marT="0" marB="0"/>
                </a:tc>
              </a:tr>
              <a:tr h="49007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5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Коломиец София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Призёр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Симаков С.Ю.</a:t>
                      </a:r>
                    </a:p>
                  </a:txBody>
                  <a:tcPr marL="68580" marR="68580" marT="0" marB="0"/>
                </a:tc>
              </a:tr>
              <a:tr h="49007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6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Шарапов Прохор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Головкин Н.К.</a:t>
                      </a:r>
                    </a:p>
                  </a:txBody>
                  <a:tcPr marL="68580" marR="68580" marT="0" marB="0"/>
                </a:tc>
              </a:tr>
              <a:tr h="49007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7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Тамарина Ульяна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Головкин Н.К.</a:t>
                      </a:r>
                    </a:p>
                  </a:txBody>
                  <a:tcPr marL="68580" marR="68580" marT="0" marB="0"/>
                </a:tc>
              </a:tr>
              <a:tr h="49007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8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Морозов Станислав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Головкин Н.К.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ru-RU" sz="3600" b="1" dirty="0" smtClean="0"/>
              <a:t>Динамика сохранения контингента </a:t>
            </a:r>
            <a:br>
              <a:rPr lang="ru-RU" sz="3600" b="1" dirty="0" smtClean="0"/>
            </a:br>
            <a:r>
              <a:rPr lang="ru-RU" sz="3600" b="1" dirty="0" smtClean="0"/>
              <a:t>по наполняемости в классах за три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3917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945"/>
                <a:gridCol w="1278855"/>
                <a:gridCol w="1385441"/>
                <a:gridCol w="1332359"/>
                <a:gridCol w="1403945"/>
                <a:gridCol w="1313855"/>
              </a:tblGrid>
              <a:tr h="1553864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  <a:tabLst>
                          <a:tab pos="646430" algn="l"/>
                        </a:tabLs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Количество </a:t>
                      </a:r>
                    </a:p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классов-комплектов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Количество обучающихся на 01.09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Средняя наполняемость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Количество обучающихся</a:t>
                      </a:r>
                    </a:p>
                    <a:p>
                      <a:pPr marR="2159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 на 25.05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Средняя наполняемость</a:t>
                      </a:r>
                    </a:p>
                  </a:txBody>
                  <a:tcPr marL="68580" marR="68580" marT="0" marB="0"/>
                </a:tc>
              </a:tr>
              <a:tr h="787723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  <a:tabLst>
                          <a:tab pos="646430" algn="l"/>
                        </a:tabLs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2014-2015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367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22,9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348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21,8</a:t>
                      </a:r>
                    </a:p>
                  </a:txBody>
                  <a:tcPr marL="68580" marR="68580" marT="0" marB="0"/>
                </a:tc>
              </a:tr>
              <a:tr h="787723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  <a:tabLst>
                          <a:tab pos="646430" algn="l"/>
                        </a:tabLs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2015-2016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350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23,3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327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21,8</a:t>
                      </a:r>
                    </a:p>
                  </a:txBody>
                  <a:tcPr marL="68580" marR="68580" marT="0" marB="0"/>
                </a:tc>
              </a:tr>
              <a:tr h="787723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  <a:tabLst>
                          <a:tab pos="646430" algn="l"/>
                        </a:tabLs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2016-2017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356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+mn-lt"/>
                          <a:ea typeface="Calibri"/>
                          <a:cs typeface="Times New Roman"/>
                        </a:rPr>
                        <a:t>22,3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359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22,4↑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Иностранные языки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772816"/>
          <a:ext cx="8153400" cy="4608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865"/>
                <a:gridCol w="2520280"/>
                <a:gridCol w="1224136"/>
                <a:gridCol w="1728192"/>
                <a:gridCol w="1961927"/>
              </a:tblGrid>
              <a:tr h="402380">
                <a:tc>
                  <a:txBody>
                    <a:bodyPr/>
                    <a:lstStyle/>
                    <a:p>
                      <a:pPr marR="2667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ФИ обучающегося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Класс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Статус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ФИО учителя</a:t>
                      </a:r>
                    </a:p>
                  </a:txBody>
                  <a:tcPr marL="68580" marR="68580" marT="0" marB="0"/>
                </a:tc>
              </a:tr>
              <a:tr h="5749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1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+mn-lt"/>
                          <a:ea typeface="Times New Roman"/>
                          <a:cs typeface="Times New Roman"/>
                        </a:rPr>
                        <a:t>Авакян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+mn-lt"/>
                          <a:ea typeface="Times New Roman"/>
                          <a:cs typeface="Times New Roman"/>
                        </a:rPr>
                        <a:t>Симон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Смирнов А.А.</a:t>
                      </a:r>
                    </a:p>
                  </a:txBody>
                  <a:tcPr marL="68580" marR="68580" marT="0" marB="0"/>
                </a:tc>
              </a:tr>
              <a:tr h="5749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2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Якимова Тамара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+mn-lt"/>
                          <a:ea typeface="Calibri"/>
                          <a:cs typeface="Times New Roman"/>
                        </a:rPr>
                        <a:t>Бибик</a:t>
                      </a: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 С.В.</a:t>
                      </a:r>
                    </a:p>
                  </a:txBody>
                  <a:tcPr marL="68580" marR="68580" marT="0" marB="0"/>
                </a:tc>
              </a:tr>
              <a:tr h="5749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3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Полякова Марфа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Мосина И.Б.</a:t>
                      </a:r>
                    </a:p>
                  </a:txBody>
                  <a:tcPr marL="68580" marR="68580" marT="0" marB="0"/>
                </a:tc>
              </a:tr>
              <a:tr h="5749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4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Черезов Роман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Мосина И.Б.</a:t>
                      </a:r>
                    </a:p>
                  </a:txBody>
                  <a:tcPr marL="68580" marR="68580" marT="0" marB="0"/>
                </a:tc>
              </a:tr>
              <a:tr h="5749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5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Веселова Полина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Победитель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Мосина И.Б.</a:t>
                      </a:r>
                    </a:p>
                  </a:txBody>
                  <a:tcPr marL="68580" marR="68580" marT="0" marB="0"/>
                </a:tc>
              </a:tr>
              <a:tr h="75615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6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Ватрушина Александра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+mn-lt"/>
                          <a:ea typeface="Calibri"/>
                          <a:cs typeface="Times New Roman"/>
                        </a:rPr>
                        <a:t>Мосина</a:t>
                      </a: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 И.Б.</a:t>
                      </a:r>
                    </a:p>
                  </a:txBody>
                  <a:tcPr marL="68580" marR="68580" marT="0" marB="0"/>
                </a:tc>
              </a:tr>
              <a:tr h="5749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7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Белова Дарья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Победитель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Арбузова И.П.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Математика, информатика и ИКТ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772816"/>
          <a:ext cx="8153400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865"/>
                <a:gridCol w="2542495"/>
                <a:gridCol w="1201921"/>
                <a:gridCol w="1728192"/>
                <a:gridCol w="1961927"/>
              </a:tblGrid>
              <a:tr h="366862">
                <a:tc>
                  <a:txBody>
                    <a:bodyPr/>
                    <a:lstStyle/>
                    <a:p>
                      <a:pPr marR="2667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ФИ обучающегося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Класс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Статус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ФИО учителя</a:t>
                      </a:r>
                    </a:p>
                  </a:txBody>
                  <a:tcPr marL="68580" marR="68580" marT="0" marB="0"/>
                </a:tc>
              </a:tr>
              <a:tr h="77632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1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Петрова Марьяна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Алипцева Н.В.</a:t>
                      </a:r>
                    </a:p>
                  </a:txBody>
                  <a:tcPr marL="68580" marR="68580" marT="0" marB="0"/>
                </a:tc>
              </a:tr>
              <a:tr h="77632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2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Смирнова Ольга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Алипцева Н.В.</a:t>
                      </a:r>
                    </a:p>
                  </a:txBody>
                  <a:tcPr marL="68580" marR="68580" marT="0" marB="0"/>
                </a:tc>
              </a:tr>
              <a:tr h="77632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3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Кирпичев Иван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Левина Е.Г.</a:t>
                      </a:r>
                    </a:p>
                  </a:txBody>
                  <a:tcPr marL="68580" marR="68580" marT="0" marB="0"/>
                </a:tc>
              </a:tr>
              <a:tr h="77632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4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Карпов Роман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+mn-lt"/>
                          <a:ea typeface="Calibri"/>
                          <a:cs typeface="Times New Roman"/>
                        </a:rPr>
                        <a:t>Алипцева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 Н.В.</a:t>
                      </a:r>
                    </a:p>
                  </a:txBody>
                  <a:tcPr marL="68580" marR="68580" marT="0" marB="0"/>
                </a:tc>
              </a:tr>
              <a:tr h="77632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5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Карпов Роман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+mn-lt"/>
                          <a:ea typeface="Calibri"/>
                          <a:cs typeface="Times New Roman"/>
                        </a:rPr>
                        <a:t>Алипцева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 Н.В.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МХК, ОБЖ, физкультура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1560" y="1916832"/>
          <a:ext cx="8153400" cy="3989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865"/>
                <a:gridCol w="2376264"/>
                <a:gridCol w="1224136"/>
                <a:gridCol w="1728192"/>
                <a:gridCol w="2105943"/>
              </a:tblGrid>
              <a:tr h="615645">
                <a:tc>
                  <a:txBody>
                    <a:bodyPr/>
                    <a:lstStyle/>
                    <a:p>
                      <a:pPr marR="2667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ФИ обучающегося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Класс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Статус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ФИО учителя</a:t>
                      </a:r>
                    </a:p>
                  </a:txBody>
                  <a:tcPr marL="68580" marR="68580" marT="0" marB="0"/>
                </a:tc>
              </a:tr>
              <a:tr h="61564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1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+mn-lt"/>
                          <a:ea typeface="Times New Roman"/>
                          <a:cs typeface="Times New Roman"/>
                        </a:rPr>
                        <a:t>Бергарт</a:t>
                      </a: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 Арина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Львова О.А.</a:t>
                      </a:r>
                    </a:p>
                  </a:txBody>
                  <a:tcPr marL="68580" marR="68580" marT="0" marB="0"/>
                </a:tc>
              </a:tr>
              <a:tr h="61564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2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Парижев Дмитрий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Львова О.А.</a:t>
                      </a:r>
                    </a:p>
                  </a:txBody>
                  <a:tcPr marL="68580" marR="68580" marT="0" marB="0"/>
                </a:tc>
              </a:tr>
              <a:tr h="61564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3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Гусев Игорь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Львова О.А.</a:t>
                      </a:r>
                    </a:p>
                  </a:txBody>
                  <a:tcPr marL="68580" marR="68580" marT="0" marB="0"/>
                </a:tc>
              </a:tr>
              <a:tr h="61564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4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Рябинина Линда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Колесов И.В.</a:t>
                      </a:r>
                    </a:p>
                  </a:txBody>
                  <a:tcPr marL="68580" marR="68580" marT="0" marB="0"/>
                </a:tc>
              </a:tr>
              <a:tr h="91081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5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+mn-lt"/>
                          <a:ea typeface="Times New Roman"/>
                          <a:cs typeface="Times New Roman"/>
                        </a:rPr>
                        <a:t>Амелин</a:t>
                      </a: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 Иван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Победитель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Глаголева Л.В.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sz="3600" b="1" dirty="0" smtClean="0"/>
              <a:t>Динамика количества победителей и призеров за три года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2132856"/>
          <a:ext cx="8153397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771"/>
                <a:gridCol w="1164771"/>
                <a:gridCol w="1164771"/>
                <a:gridCol w="1164771"/>
                <a:gridCol w="1164771"/>
                <a:gridCol w="1164771"/>
                <a:gridCol w="1164771"/>
              </a:tblGrid>
              <a:tr h="91810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Предмет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2014-2015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2015-2016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2016-2017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8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победители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призеры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победители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призеры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победители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призеры</a:t>
                      </a:r>
                    </a:p>
                  </a:txBody>
                  <a:tcPr marL="68580" marR="68580" marT="0" marB="0"/>
                </a:tc>
              </a:tr>
              <a:tr h="918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Итого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21</a:t>
                      </a:r>
                      <a:endParaRPr lang="ru-RU" sz="20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45</a:t>
                      </a:r>
                      <a:endParaRPr lang="ru-RU" sz="20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24</a:t>
                      </a:r>
                      <a:endParaRPr lang="ru-RU" sz="20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54</a:t>
                      </a:r>
                      <a:endParaRPr lang="ru-RU" sz="20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18</a:t>
                      </a:r>
                      <a:endParaRPr lang="ru-RU" sz="20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39</a:t>
                      </a:r>
                      <a:endParaRPr lang="ru-RU" sz="20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8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66</a:t>
                      </a:r>
                      <a:endParaRPr lang="ru-RU" sz="20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78</a:t>
                      </a:r>
                      <a:endParaRPr lang="ru-RU" sz="20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57</a:t>
                      </a:r>
                      <a:endParaRPr lang="ru-RU" sz="20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Итоги участия в предметных конкурсах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Международный игровой конкурс по литературе </a:t>
            </a:r>
            <a:r>
              <a:rPr lang="ru-RU" b="1" dirty="0" smtClean="0"/>
              <a:t>«Пегас»</a:t>
            </a:r>
            <a:r>
              <a:rPr lang="ru-RU" dirty="0" smtClean="0"/>
              <a:t>  - 133 участника (4 – 11 классы).  </a:t>
            </a:r>
            <a:r>
              <a:rPr lang="ru-RU" b="1" dirty="0" smtClean="0"/>
              <a:t>1 место в районе </a:t>
            </a:r>
            <a:r>
              <a:rPr lang="ru-RU" dirty="0" smtClean="0"/>
              <a:t>– Федорова Александра (5А класс)- учитель Мехова Т.А., Белова Олеся (7А класс) – учитель Масленникова О.М., Михновская Полина(9 класс) – учитель  Щукин М.А., </a:t>
            </a:r>
            <a:r>
              <a:rPr lang="ru-RU" dirty="0" err="1" smtClean="0"/>
              <a:t>Гуттенхефер</a:t>
            </a:r>
            <a:r>
              <a:rPr lang="ru-RU" dirty="0" smtClean="0"/>
              <a:t> Матвей и </a:t>
            </a:r>
            <a:r>
              <a:rPr lang="ru-RU" dirty="0" err="1" smtClean="0"/>
              <a:t>Слепова</a:t>
            </a:r>
            <a:r>
              <a:rPr lang="ru-RU" dirty="0" smtClean="0"/>
              <a:t> Алёна (10Б класс) – учитель Щукин М.А.,  Белова Дарья и Якимова Тамара (11 класс) – учитель Масленникова О.М.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Итоги участия в предметных конкурсах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Российский конкурс-игра по русскому языку </a:t>
            </a:r>
            <a:r>
              <a:rPr lang="ru-RU" b="1" dirty="0" smtClean="0"/>
              <a:t>«Русский медвежонок» </a:t>
            </a:r>
            <a:r>
              <a:rPr lang="ru-RU" dirty="0" smtClean="0"/>
              <a:t>- 201 участник (3-11 классы) </a:t>
            </a:r>
            <a:r>
              <a:rPr lang="ru-RU" b="1" dirty="0" smtClean="0"/>
              <a:t>1 место в районе – </a:t>
            </a:r>
            <a:r>
              <a:rPr lang="ru-RU" dirty="0" err="1" smtClean="0"/>
              <a:t>Голецкая</a:t>
            </a:r>
            <a:r>
              <a:rPr lang="ru-RU" dirty="0" smtClean="0"/>
              <a:t> Марина (7А класс), Богданова Анна (8А класс), Белова Дарья (11 класс) – учитель Масленникова О.М., Михновская Полина (9 класс) – учитель Щукин М.А.</a:t>
            </a:r>
          </a:p>
          <a:p>
            <a:r>
              <a:rPr lang="ru-RU" b="1" dirty="0" smtClean="0"/>
              <a:t>Призовые места в регионе</a:t>
            </a:r>
            <a:r>
              <a:rPr lang="ru-RU" dirty="0" smtClean="0"/>
              <a:t> – 1 место – Богданова Анна (8А класс),2 место  - Белова Дарья (11 класс), 3 место – </a:t>
            </a:r>
            <a:r>
              <a:rPr lang="ru-RU" dirty="0" err="1" smtClean="0"/>
              <a:t>Голецкая</a:t>
            </a:r>
            <a:r>
              <a:rPr lang="ru-RU" dirty="0" smtClean="0"/>
              <a:t> Марина (7А класс).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Итоги реализации ФГОС, проведения мероприятий по их введению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Всероссийская олимпиада для школьников по русскому языку (18участников/8 призёров), всероссийская олимпиада по математике (18 участников/1 победитель, 2 призёра). Районный научно-исследовательский конкурс «Ступеньки в науку» (2 участника/1 призёр).</a:t>
            </a:r>
          </a:p>
          <a:p>
            <a:r>
              <a:rPr lang="ru-RU" dirty="0" smtClean="0"/>
              <a:t>Выпускники начальной школы участвовали в традиционном конкурсе по математике «Кенгуру – выпускникам» - учитель Масло И.И.. Результат по среднему баллу значительно превышает результат российских четвероклассников в целом: в классе 77,4 по России 59,7. Два обучающихся </a:t>
            </a:r>
            <a:r>
              <a:rPr lang="ru-RU" dirty="0" err="1" smtClean="0"/>
              <a:t>Коромысличенко</a:t>
            </a:r>
            <a:r>
              <a:rPr lang="ru-RU" dirty="0" smtClean="0"/>
              <a:t> Георгий и </a:t>
            </a:r>
            <a:r>
              <a:rPr lang="ru-RU" dirty="0" err="1" smtClean="0"/>
              <a:t>Акбашева</a:t>
            </a:r>
            <a:r>
              <a:rPr lang="ru-RU" dirty="0" smtClean="0"/>
              <a:t> Злата получили высший балл по тестированию.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3100" b="1" dirty="0" smtClean="0"/>
              <a:t>Результаты тестирования «Кенгуру – выпускникам 4 класс»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484787"/>
          <a:ext cx="8153400" cy="5189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929"/>
                <a:gridCol w="2808312"/>
                <a:gridCol w="2011809"/>
                <a:gridCol w="2038350"/>
              </a:tblGrid>
              <a:tr h="366383">
                <a:tc rowSpan="2" gridSpan="2"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Уровень математической подготовки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% выполнения заданий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59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ГБОУ СОШ</a:t>
                      </a:r>
                    </a:p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 № 232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Россия</a:t>
                      </a:r>
                    </a:p>
                  </a:txBody>
                  <a:tcPr marL="68580" marR="68580" marT="0" marB="0"/>
                </a:tc>
              </a:tr>
              <a:tr h="366383">
                <a:tc rowSpan="6">
                  <a:txBody>
                    <a:bodyPr/>
                    <a:lstStyle/>
                    <a:p>
                      <a:pPr marL="71755" marR="42100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Программные знания </a:t>
                      </a:r>
                    </a:p>
                    <a:p>
                      <a:pPr marL="71755" marR="42100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и умения</a:t>
                      </a: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Чтение, запись, сравнение чисел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85,4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79,1</a:t>
                      </a:r>
                    </a:p>
                  </a:txBody>
                  <a:tcPr marL="68580" marR="68580" marT="0" marB="0"/>
                </a:tc>
              </a:tr>
              <a:tr h="366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Арифметические действия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95,0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83,6</a:t>
                      </a:r>
                    </a:p>
                  </a:txBody>
                  <a:tcPr marL="68580" marR="68580" marT="0" marB="0"/>
                </a:tc>
              </a:tr>
              <a:tr h="366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35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Именованные величины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69,4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57,4</a:t>
                      </a:r>
                    </a:p>
                  </a:txBody>
                  <a:tcPr marL="68580" marR="68580" marT="0" marB="0"/>
                </a:tc>
              </a:tr>
              <a:tr h="366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Решение текстовых задач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83,3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61,1</a:t>
                      </a:r>
                    </a:p>
                  </a:txBody>
                  <a:tcPr marL="68580" marR="68580" marT="0" marB="0"/>
                </a:tc>
              </a:tr>
              <a:tr h="366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Геометрические фигуры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75,0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67,5</a:t>
                      </a:r>
                    </a:p>
                  </a:txBody>
                  <a:tcPr marL="68580" marR="68580" marT="0" marB="0"/>
                </a:tc>
              </a:tr>
              <a:tr h="366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Доли и буквенные выражения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85,4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61,2</a:t>
                      </a:r>
                    </a:p>
                  </a:txBody>
                  <a:tcPr marL="68580" marR="68580" marT="0" marB="0"/>
                </a:tc>
              </a:tr>
              <a:tr h="366383">
                <a:tc rowSpan="5">
                  <a:txBody>
                    <a:bodyPr/>
                    <a:lstStyle/>
                    <a:p>
                      <a:pPr marL="71755" marR="42100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Общее </a:t>
                      </a:r>
                    </a:p>
                    <a:p>
                      <a:pPr marL="71755" marR="42100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развитие</a:t>
                      </a: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Внимательность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78,3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71,5</a:t>
                      </a:r>
                    </a:p>
                  </a:txBody>
                  <a:tcPr marL="68580" marR="68580" marT="0" marB="0"/>
                </a:tc>
              </a:tr>
              <a:tr h="366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Понимание математического языка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83,3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62,5</a:t>
                      </a:r>
                    </a:p>
                  </a:txBody>
                  <a:tcPr marL="68580" marR="68580" marT="0" marB="0"/>
                </a:tc>
              </a:tr>
              <a:tr h="366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Базовые навыки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85,2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72,5</a:t>
                      </a:r>
                    </a:p>
                  </a:txBody>
                  <a:tcPr marL="68580" marR="68580" marT="0" marB="0"/>
                </a:tc>
              </a:tr>
              <a:tr h="366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Установление последовательности действий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46,7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39,3</a:t>
                      </a:r>
                    </a:p>
                  </a:txBody>
                  <a:tcPr marL="68580" marR="68580" marT="0" marB="0"/>
                </a:tc>
              </a:tr>
              <a:tr h="366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Вопросы повышенной сложности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81,7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74,0</a:t>
                      </a:r>
                    </a:p>
                  </a:txBody>
                  <a:tcPr marL="68580" marR="68580" marT="0" marB="0"/>
                </a:tc>
              </a:tr>
              <a:tr h="366383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Средний балл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Calibri"/>
                          <a:cs typeface="Times New Roman"/>
                        </a:rPr>
                        <a:t>77,4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Calibri"/>
                          <a:cs typeface="Times New Roman"/>
                        </a:rPr>
                        <a:t>59,7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Итоги выполнения входного </a:t>
            </a:r>
            <a:br>
              <a:rPr lang="ru-RU" sz="3100" b="1" dirty="0" smtClean="0"/>
            </a:br>
            <a:r>
              <a:rPr lang="ru-RU" sz="3100" b="1" dirty="0" err="1" smtClean="0"/>
              <a:t>метапредметного</a:t>
            </a:r>
            <a:r>
              <a:rPr lang="ru-RU" sz="3100" b="1" dirty="0" smtClean="0"/>
              <a:t> мониторинга </a:t>
            </a: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51521" y="1600200"/>
          <a:ext cx="8514652" cy="5134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19"/>
                <a:gridCol w="1475360"/>
                <a:gridCol w="1188936"/>
                <a:gridCol w="1121100"/>
                <a:gridCol w="1216379"/>
                <a:gridCol w="1216379"/>
                <a:gridCol w="1216379"/>
              </a:tblGrid>
              <a:tr h="641871">
                <a:tc rowSpan="2"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ФИО учителя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Кол-во по списку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Кол-во писавших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Средний коэффициент выполнения работы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1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школа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район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город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1871"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Быкова Н.В.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0,86↑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0,77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41871"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Таначева И.П.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0,68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0,68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0,73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41871"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Сиренко И.В.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0,76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0,68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0,76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41871"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Масло И.И.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0,68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0,64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0,69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41871"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5А,5Б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0,69↑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0,54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0,54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41871"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6А,6Б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0,68↑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0,55</a:t>
                      </a:r>
                      <a:endParaRPr lang="ru-RU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21005"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0,61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Всероссийские проверочные работы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196751"/>
          <a:ext cx="8153400" cy="5485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80"/>
                <a:gridCol w="815340"/>
                <a:gridCol w="815340"/>
                <a:gridCol w="815340"/>
                <a:gridCol w="815340"/>
                <a:gridCol w="815340"/>
                <a:gridCol w="815340"/>
                <a:gridCol w="815340"/>
                <a:gridCol w="815340"/>
              </a:tblGrid>
              <a:tr h="61607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КВ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СБ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МБ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R="209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% выполнения работы от числа обучающихся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38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1005" lvl="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232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95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район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95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город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Россия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549636"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Русский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18/23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Calibri"/>
                          <a:cs typeface="Times New Roman"/>
                        </a:rPr>
                        <a:t>15,2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10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n-lt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marR="4210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70,2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10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Calibri"/>
                          <a:cs typeface="Times New Roman"/>
                        </a:rPr>
                        <a:t>78,2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10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Calibri"/>
                          <a:cs typeface="Times New Roman"/>
                        </a:rPr>
                        <a:t>82,2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10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Calibri"/>
                          <a:cs typeface="Times New Roman"/>
                        </a:rPr>
                        <a:t>77,6</a:t>
                      </a:r>
                    </a:p>
                  </a:txBody>
                  <a:tcPr marL="0" marR="0" marT="0" marB="0"/>
                </a:tc>
              </a:tr>
              <a:tr h="43238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18/21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Calibri"/>
                          <a:cs typeface="Times New Roman"/>
                        </a:rPr>
                        <a:t>28,2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210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n-lt"/>
                          <a:ea typeface="Calibri"/>
                          <a:cs typeface="Times New Roman"/>
                        </a:rPr>
                        <a:t>38</a:t>
                      </a:r>
                      <a:endParaRPr lang="ru-RU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210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Calibri"/>
                          <a:cs typeface="Times New Roman"/>
                        </a:rPr>
                        <a:t>73,2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210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Calibri"/>
                          <a:cs typeface="Times New Roman"/>
                        </a:rPr>
                        <a:t>75,9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210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Calibri"/>
                          <a:cs typeface="Times New Roman"/>
                        </a:rPr>
                        <a:t>75,3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210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Calibri"/>
                          <a:cs typeface="Times New Roman"/>
                        </a:rPr>
                        <a:t>73,1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38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38/44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11,8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4210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  <a:endParaRPr lang="ru-RU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4210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78,1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4210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79,7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4210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78,4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4210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75,1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49636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18/21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Calibri"/>
                          <a:cs typeface="Times New Roman"/>
                        </a:rPr>
                        <a:t>13,3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10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n-lt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marR="4210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76,5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10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Calibri"/>
                          <a:cs typeface="Times New Roman"/>
                        </a:rPr>
                        <a:t>72,4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10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Calibri"/>
                          <a:cs typeface="Times New Roman"/>
                        </a:rPr>
                        <a:t>71,6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10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Calibri"/>
                          <a:cs typeface="Times New Roman"/>
                        </a:rPr>
                        <a:t>69,6</a:t>
                      </a:r>
                    </a:p>
                  </a:txBody>
                  <a:tcPr marL="0" marR="0" marT="0" marB="0"/>
                </a:tc>
              </a:tr>
              <a:tr h="627303">
                <a:tc>
                  <a:txBody>
                    <a:bodyPr/>
                    <a:lstStyle/>
                    <a:p>
                      <a:r>
                        <a:rPr lang="ru-RU" dirty="0" smtClean="0"/>
                        <a:t>Окружающий мир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17/21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Calibri"/>
                          <a:cs typeface="Times New Roman"/>
                        </a:rPr>
                        <a:t>25,5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10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n-lt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marR="4210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82,5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10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Calibri"/>
                          <a:cs typeface="Times New Roman"/>
                        </a:rPr>
                        <a:t>75,6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10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Calibri"/>
                          <a:cs typeface="Times New Roman"/>
                        </a:rPr>
                        <a:t>73,4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10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Calibri"/>
                          <a:cs typeface="Times New Roman"/>
                        </a:rPr>
                        <a:t>70,3</a:t>
                      </a:r>
                    </a:p>
                  </a:txBody>
                  <a:tcPr marL="0" marR="0" marT="0" marB="0"/>
                </a:tc>
              </a:tr>
              <a:tr h="432387">
                <a:tc>
                  <a:txBody>
                    <a:bodyPr/>
                    <a:lstStyle/>
                    <a:p>
                      <a:r>
                        <a:rPr lang="ru-RU" dirty="0" smtClean="0"/>
                        <a:t>География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32/41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11,9</a:t>
                      </a:r>
                      <a:endParaRPr lang="ru-RU" sz="1600" b="1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  22</a:t>
                      </a:r>
                      <a:endParaRPr lang="ru-RU" sz="1600" b="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57,8</a:t>
                      </a:r>
                      <a:endParaRPr lang="ru-RU" sz="1600" b="1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66,7</a:t>
                      </a:r>
                      <a:endParaRPr lang="ru-RU" sz="1600" b="1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67,3</a:t>
                      </a:r>
                      <a:endParaRPr lang="ru-RU" sz="1600" b="1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66,7</a:t>
                      </a:r>
                      <a:endParaRPr lang="ru-RU" sz="1600" b="1" dirty="0"/>
                    </a:p>
                  </a:txBody>
                  <a:tcPr marL="0" marR="0"/>
                </a:tc>
              </a:tr>
              <a:tr h="466806"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18/22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Calibri"/>
                          <a:cs typeface="Times New Roman"/>
                        </a:rPr>
                        <a:t>12,4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10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marR="4210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86,6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10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Calibri"/>
                          <a:cs typeface="Times New Roman"/>
                        </a:rPr>
                        <a:t>65,9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10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Calibri"/>
                          <a:cs typeface="Times New Roman"/>
                        </a:rPr>
                        <a:t>61,6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10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Calibri"/>
                          <a:cs typeface="Times New Roman"/>
                        </a:rPr>
                        <a:t>60,8</a:t>
                      </a:r>
                    </a:p>
                  </a:txBody>
                  <a:tcPr marL="0" marR="0" marT="0" marB="0"/>
                </a:tc>
              </a:tr>
              <a:tr h="466806"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17/22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Calibri"/>
                          <a:cs typeface="Times New Roman"/>
                        </a:rPr>
                        <a:t>9,5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10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n-lt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marR="4210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42,6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10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Calibri"/>
                          <a:cs typeface="Times New Roman"/>
                        </a:rPr>
                        <a:t>61,2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10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Calibri"/>
                          <a:cs typeface="Times New Roman"/>
                        </a:rPr>
                        <a:t>66,8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10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Calibri"/>
                          <a:cs typeface="Times New Roman"/>
                        </a:rPr>
                        <a:t>65,0</a:t>
                      </a:r>
                    </a:p>
                  </a:txBody>
                  <a:tcPr marL="0" marR="0" marT="0" marB="0"/>
                </a:tc>
              </a:tr>
              <a:tr h="466806">
                <a:tc>
                  <a:txBody>
                    <a:bodyPr/>
                    <a:lstStyle/>
                    <a:p>
                      <a:r>
                        <a:rPr lang="ru-RU" dirty="0" smtClean="0"/>
                        <a:t>Химия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12/15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Calibri"/>
                          <a:cs typeface="Times New Roman"/>
                        </a:rPr>
                        <a:t>22,2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10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n-lt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marR="4210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68,8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10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Calibri"/>
                          <a:cs typeface="Times New Roman"/>
                        </a:rPr>
                        <a:t>71,7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10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Calibri"/>
                          <a:cs typeface="Times New Roman"/>
                        </a:rPr>
                        <a:t>73,5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10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Calibri"/>
                          <a:cs typeface="Times New Roman"/>
                        </a:rPr>
                        <a:t>71,9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ru-RU" sz="3600" b="1" dirty="0" smtClean="0"/>
              <a:t>Повышение квалификации педагогических работников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79511" y="1600200"/>
          <a:ext cx="8784976" cy="4938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/>
                <a:gridCol w="2196244"/>
                <a:gridCol w="2196244"/>
                <a:gridCol w="2196244"/>
              </a:tblGrid>
              <a:tr h="48427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Первая категория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Высшая категория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ФИО педагога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предмет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ФИО педагога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предмет</a:t>
                      </a:r>
                    </a:p>
                  </a:txBody>
                  <a:tcPr marL="68580" marR="68580" marT="0" marB="0"/>
                </a:tc>
              </a:tr>
              <a:tr h="796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Левина Е.Г.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Математика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Прокофьева Н.А.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Русский язык и литература</a:t>
                      </a:r>
                    </a:p>
                  </a:txBody>
                  <a:tcPr marL="68580" marR="68580" marT="0" marB="0"/>
                </a:tc>
              </a:tr>
              <a:tr h="796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Аванесова Д.А.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Тьютор</a:t>
                      </a:r>
                      <a:endParaRPr lang="ru-RU" sz="24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Таначева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И.П.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Начальные классы</a:t>
                      </a:r>
                    </a:p>
                  </a:txBody>
                  <a:tcPr marL="68580" marR="68580" marT="0" marB="0"/>
                </a:tc>
              </a:tr>
              <a:tr h="484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Евсюков А.И.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Химия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6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Завальная Н.А.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История и обществознание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6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Арбузова И.П.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Французский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Итоги проведения региональных диагностических работ 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51520" y="1700807"/>
          <a:ext cx="8640961" cy="4968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028686"/>
                <a:gridCol w="1234423"/>
                <a:gridCol w="1234423"/>
                <a:gridCol w="1234423"/>
                <a:gridCol w="1234423"/>
                <a:gridCol w="1234423"/>
              </a:tblGrid>
              <a:tr h="8474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СБ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СБ 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МБ</a:t>
                      </a:r>
                      <a:endParaRPr lang="ru-RU" dirty="0"/>
                    </a:p>
                  </a:txBody>
                  <a:tcPr/>
                </a:tc>
              </a:tr>
              <a:tr h="731353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19/24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0,67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23,2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</a:tr>
              <a:tr h="423720"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Математика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34/44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0,36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42372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20/23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0,53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</a:tr>
              <a:tr h="42372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35/43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0,60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423720">
                <a:tc>
                  <a:txBody>
                    <a:bodyPr/>
                    <a:lstStyle/>
                    <a:p>
                      <a:r>
                        <a:rPr lang="ru-RU" dirty="0" smtClean="0"/>
                        <a:t>Литература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32/42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0,64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20,5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/>
                </a:tc>
              </a:tr>
              <a:tr h="423720"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17/22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0,46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</a:tr>
              <a:tr h="4237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25/26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0,45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</a:tr>
              <a:tr h="423720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28/30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0,47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</a:tr>
              <a:tr h="4237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28/29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0,65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11,7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Задачи образовательной политики школы на 2017-2018 учебный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3200" dirty="0" smtClean="0"/>
              <a:t>Создавать максимально благоприятные условия для получения учащимися прочных знаний основ наук, иностранного языка, современных компьютерных технологий, для умственного, нравственного, эмоционального и физического развития личности, развития ее способностей и умений самостоятельно пополнять свои знания и навыки, развивая и </a:t>
            </a:r>
            <a:r>
              <a:rPr lang="ru-RU" sz="3200" dirty="0" err="1" smtClean="0"/>
              <a:t>креативность</a:t>
            </a:r>
            <a:r>
              <a:rPr lang="ru-RU" sz="3200" dirty="0" smtClean="0"/>
              <a:t>, </a:t>
            </a:r>
            <a:r>
              <a:rPr lang="ru-RU" sz="3200" dirty="0" err="1" smtClean="0"/>
              <a:t>и</a:t>
            </a:r>
            <a:r>
              <a:rPr lang="ru-RU" sz="3200" dirty="0" smtClean="0"/>
              <a:t> логику и критическое мышление.</a:t>
            </a:r>
          </a:p>
          <a:p>
            <a:pPr lvl="0">
              <a:buFont typeface="Wingdings" pitchFamily="2" charset="2"/>
              <a:buChar char="q"/>
            </a:pPr>
            <a:r>
              <a:rPr lang="ru-RU" sz="3200" dirty="0" smtClean="0"/>
              <a:t>Совершенствовать содержание и формы образования школьников для качественной подготовки выпускников к дальнейшему образованию и социализации.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Развивать систему оценочной деятельности через создание </a:t>
            </a:r>
            <a:r>
              <a:rPr lang="ru-RU" sz="3200" dirty="0" err="1" smtClean="0"/>
              <a:t>критериальной</a:t>
            </a:r>
            <a:r>
              <a:rPr lang="ru-RU" sz="3200" dirty="0" smtClean="0"/>
              <a:t> оценки на основе планируемых результатов образовательных программ.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Задачи образовательной политики школы на 2017-2018 учебный год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77500" lnSpcReduction="20000"/>
          </a:bodyPr>
          <a:lstStyle/>
          <a:p>
            <a:r>
              <a:rPr lang="ru-RU" sz="3100" dirty="0" smtClean="0"/>
              <a:t>Развивать систему оценки качества образования в школе в контексте перехода и реализации новых образовательных стандартов.</a:t>
            </a:r>
          </a:p>
          <a:p>
            <a:pPr lvl="0"/>
            <a:r>
              <a:rPr lang="ru-RU" sz="3100" dirty="0" smtClean="0"/>
              <a:t>Выявлять и поддерживать талантливых и одаренных детей. Осваивать педагогическим коллективом технологии работы с данными учащимися.</a:t>
            </a:r>
          </a:p>
          <a:p>
            <a:pPr lvl="0"/>
            <a:r>
              <a:rPr lang="ru-RU" sz="3100" dirty="0" smtClean="0"/>
              <a:t>Совершенствовать  работу  научно-методического сообщества школы, способствующей созданию оптимальных условий для  роста педагогического мастерства учителя на основе организации системы обобщения педагогического опыта.</a:t>
            </a:r>
          </a:p>
          <a:p>
            <a:r>
              <a:rPr lang="ru-RU" sz="3100" dirty="0" smtClean="0"/>
              <a:t>Продолжить формировать педагогический коллектив, способный к творческому и интеллектуальному росту. </a:t>
            </a:r>
          </a:p>
          <a:p>
            <a:r>
              <a:rPr lang="ru-RU" sz="3100" dirty="0" smtClean="0"/>
              <a:t>Реализовать концепции профильного обучения. Профильное обучение в школе направлено на личностно-ориентированное обучение.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Задачи образовательной политики школы на 2017-2018 учебный год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Развивать систему дополнительного образования. Дополнительное образование в школе обеспечивает социальную адаптацию, продуктивную организацию свободного времени, является одним из определяющих факторов развития способностей учащихся и интересов, их социального и профессионального самоопределения.</a:t>
            </a:r>
          </a:p>
          <a:p>
            <a:pPr lvl="0"/>
            <a:r>
              <a:rPr lang="ru-RU" dirty="0" smtClean="0"/>
              <a:t>Преобразовывать систему воспитания, отражающую запросы, потребности и возрастные особенности учащихся, и создавать условия для самоорганизации ребенка и его подготовки к активной жизнедеятельности в гражданском обществе.</a:t>
            </a:r>
          </a:p>
          <a:p>
            <a:pPr lvl="0"/>
            <a:r>
              <a:rPr lang="ru-RU" dirty="0" smtClean="0"/>
              <a:t>Заботиться о </a:t>
            </a:r>
            <a:r>
              <a:rPr lang="ru-RU" dirty="0" err="1" smtClean="0"/>
              <a:t>здоровьесбережении</a:t>
            </a:r>
            <a:r>
              <a:rPr lang="ru-RU" dirty="0" smtClean="0"/>
              <a:t> и </a:t>
            </a:r>
            <a:r>
              <a:rPr lang="ru-RU" dirty="0" err="1" smtClean="0"/>
              <a:t>здоровьесозидании</a:t>
            </a:r>
            <a:r>
              <a:rPr lang="ru-RU" dirty="0" smtClean="0"/>
              <a:t> учителя и ученика. В этой области решается задача улучшения качества личностно-ориентированной образовательной среды, которая положительно влияет на физическое, психическое и нравственное благополучие учащихся и учителей и формирует их правильное отношение к физической культуре и здоровому образу жизни.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Самым важным явлением в школе, самым поучительным предметом, самым живым примером для ученика является сам учитель.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Адольф </a:t>
            </a:r>
            <a:r>
              <a:rPr lang="ru-RU" dirty="0" err="1" smtClean="0"/>
              <a:t>Дистервег</a:t>
            </a:r>
            <a:r>
              <a:rPr lang="ru-RU" dirty="0" smtClean="0"/>
              <a:t> (немецкий педагог)</a:t>
            </a:r>
          </a:p>
          <a:p>
            <a:endParaRPr lang="ru-RU" dirty="0"/>
          </a:p>
        </p:txBody>
      </p:sp>
      <p:pic>
        <p:nvPicPr>
          <p:cNvPr id="4" name="Рисунок 3" descr="teac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4005064"/>
            <a:ext cx="3384376" cy="237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Отчет подготовила</a:t>
            </a:r>
            <a:r>
              <a:rPr lang="ru-RU" smtClean="0"/>
              <a:t>: </a:t>
            </a:r>
          </a:p>
          <a:p>
            <a:r>
              <a:rPr lang="ru-RU" smtClean="0"/>
              <a:t>Андреева </a:t>
            </a:r>
            <a:r>
              <a:rPr lang="ru-RU" dirty="0" smtClean="0"/>
              <a:t>Светлана Олеговна (заместитель </a:t>
            </a:r>
            <a:r>
              <a:rPr lang="ru-RU" smtClean="0"/>
              <a:t>директора по УВР)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ctr"/>
            <a:r>
              <a:rPr lang="ru-RU" sz="3200" b="1" dirty="0" smtClean="0"/>
              <a:t>Педагоги школы принимали участие в различных педагогических конкурсах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Левина Е.Г. (математика) и Лоскутова А.В. (учитель класса «РАССВЕТ»)принимали участие в районном  конкурсе педагогических достижений.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Лоскутова А.В.  </a:t>
            </a:r>
            <a:r>
              <a:rPr lang="ru-RU" dirty="0" smtClean="0"/>
              <a:t>– стала лауреатом этого конкурса в номинации «Специалист по сопровождению учащихся»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Левина Е.Г. </a:t>
            </a:r>
            <a:r>
              <a:rPr lang="ru-RU" dirty="0" smtClean="0"/>
              <a:t>– участником в номинации «Педагогические надежды»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Масло И.И</a:t>
            </a:r>
            <a:r>
              <a:rPr lang="ru-RU" dirty="0" smtClean="0"/>
              <a:t>. принимала участие в конкурсе ПНП «Образование».</a:t>
            </a:r>
          </a:p>
          <a:p>
            <a:r>
              <a:rPr lang="ru-RU" dirty="0" smtClean="0"/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Прусова</a:t>
            </a:r>
            <a:r>
              <a:rPr lang="ru-RU" dirty="0" smtClean="0">
                <a:solidFill>
                  <a:srgbClr val="C00000"/>
                </a:solidFill>
              </a:rPr>
              <a:t> А.П. </a:t>
            </a:r>
            <a:r>
              <a:rPr lang="ru-RU" dirty="0" smtClean="0"/>
              <a:t>– стала дипломантом городского конкурса «Учитель здоровья» в номинации «Воспитатель».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Обучение педагогических работников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277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1710829">
                <a:tc>
                  <a:txBody>
                    <a:bodyPr/>
                    <a:lstStyle/>
                    <a:p>
                      <a:pPr marR="85725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Calibri"/>
                          <a:cs typeface="Times New Roman"/>
                        </a:rPr>
                        <a:t>Год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+mn-lt"/>
                          <a:ea typeface="Calibri"/>
                          <a:cs typeface="Times New Roman"/>
                        </a:rPr>
                        <a:t>Всего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Calibri"/>
                          <a:cs typeface="Times New Roman"/>
                        </a:rPr>
                        <a:t>Закончили курсы (чел.)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2390" algn="ctr">
                        <a:spcAft>
                          <a:spcPts val="0"/>
                        </a:spcAft>
                        <a:tabLst>
                          <a:tab pos="730250" algn="l"/>
                        </a:tabLst>
                      </a:pPr>
                      <a:r>
                        <a:rPr lang="ru-RU" sz="2400">
                          <a:latin typeface="+mn-lt"/>
                          <a:ea typeface="Calibri"/>
                          <a:cs typeface="Times New Roman"/>
                        </a:rPr>
                        <a:t>Закончили курсы (%)</a:t>
                      </a:r>
                    </a:p>
                  </a:txBody>
                  <a:tcPr marL="68580" marR="68580" marT="0" marB="0"/>
                </a:tc>
              </a:tr>
              <a:tr h="855414"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Calibri"/>
                          <a:cs typeface="Times New Roman"/>
                        </a:rPr>
                        <a:t>2014 -2015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Calibri"/>
                          <a:cs typeface="Times New Roman"/>
                        </a:rPr>
                        <a:t>48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Calibri"/>
                          <a:cs typeface="Times New Roman"/>
                        </a:rPr>
                        <a:t>52</a:t>
                      </a:r>
                    </a:p>
                  </a:txBody>
                  <a:tcPr marL="68580" marR="68580" marT="0" marB="0"/>
                </a:tc>
              </a:tr>
              <a:tr h="855414"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Calibri"/>
                          <a:cs typeface="Times New Roman"/>
                        </a:rPr>
                        <a:t>2015-2016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Calibri"/>
                          <a:cs typeface="Times New Roman"/>
                        </a:rPr>
                        <a:t>47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/>
                </a:tc>
              </a:tr>
              <a:tr h="855414"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Calibri"/>
                          <a:cs typeface="Times New Roman"/>
                        </a:rPr>
                        <a:t>2016-2017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+mn-lt"/>
                          <a:ea typeface="Calibri"/>
                          <a:cs typeface="Times New Roman"/>
                        </a:rPr>
                        <a:t>51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+mn-lt"/>
                          <a:ea typeface="Calibri"/>
                          <a:cs typeface="Times New Roman"/>
                        </a:rPr>
                        <a:t>39↑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Методические объединения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Методическая тема школы </a:t>
            </a:r>
            <a:endParaRPr lang="ru-RU" dirty="0" smtClean="0"/>
          </a:p>
          <a:p>
            <a:r>
              <a:rPr lang="ru-RU" b="1" dirty="0" smtClean="0"/>
              <a:t>«Совершенствование качества образования  в условиях реализации ФГОС начального общего образования (НОО) и введения ФГОС основного общего образования (ООО)».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Оценка образовательной деятельности организации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Оценка качества подготовки обучающихся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b="1" dirty="0" smtClean="0"/>
              <a:t>«отлично»</a:t>
            </a:r>
            <a:r>
              <a:rPr lang="ru-RU" dirty="0" smtClean="0"/>
              <a:t> закончили учебный год - </a:t>
            </a:r>
            <a:r>
              <a:rPr lang="ru-RU" b="1" dirty="0" smtClean="0"/>
              <a:t>28 обучающихся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на </a:t>
            </a:r>
            <a:r>
              <a:rPr lang="ru-RU" b="1" dirty="0" smtClean="0"/>
              <a:t>«4» и «5»</a:t>
            </a:r>
            <a:r>
              <a:rPr lang="ru-RU" dirty="0" smtClean="0"/>
              <a:t> - </a:t>
            </a:r>
            <a:r>
              <a:rPr lang="ru-RU" b="1" dirty="0" smtClean="0"/>
              <a:t>128 обучающихся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2</a:t>
            </a:r>
            <a:r>
              <a:rPr lang="ru-RU" dirty="0" smtClean="0"/>
              <a:t> выпускника нашей школы – </a:t>
            </a:r>
            <a:r>
              <a:rPr lang="ru-RU" b="1" dirty="0" smtClean="0"/>
              <a:t>Белова Дарья и Якимова Тамара</a:t>
            </a:r>
            <a:r>
              <a:rPr lang="ru-RU" dirty="0" smtClean="0"/>
              <a:t> награждены медалью                       « За отличные успехи в учении» и Почетным знаком «За особые успехи в обучении. </a:t>
            </a:r>
          </a:p>
          <a:p>
            <a:r>
              <a:rPr lang="ru-RU" dirty="0" smtClean="0"/>
              <a:t>Похвальным листом «За отличные успехи в учении» - </a:t>
            </a:r>
            <a:r>
              <a:rPr lang="ru-RU" b="1" dirty="0" smtClean="0"/>
              <a:t>10 обучающихся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ru-RU" sz="3600" b="1" dirty="0" smtClean="0"/>
              <a:t>Результаты обучения (без учета государственной итоговой аттестации)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79513" y="1600200"/>
          <a:ext cx="8784975" cy="4649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162"/>
                <a:gridCol w="1294755"/>
                <a:gridCol w="1633569"/>
                <a:gridCol w="1296145"/>
                <a:gridCol w="1656184"/>
                <a:gridCol w="1440160"/>
              </a:tblGrid>
              <a:tr h="1036712"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Уровень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Кол-во уч-ся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Учатся</a:t>
                      </a:r>
                      <a:r>
                        <a:rPr lang="ru-RU" sz="1800" baseline="0" dirty="0" smtClean="0">
                          <a:latin typeface="+mn-lt"/>
                          <a:ea typeface="Calibri"/>
                          <a:cs typeface="Times New Roman"/>
                        </a:rPr>
                        <a:t> на </a:t>
                      </a:r>
                    </a:p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latin typeface="+mn-lt"/>
                          <a:ea typeface="Calibri"/>
                          <a:cs typeface="Times New Roman"/>
                        </a:rPr>
                        <a:t>«отлично»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Учатся на </a:t>
                      </a:r>
                    </a:p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«4, 5»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  <a:r>
                        <a:rPr lang="ru-RU" sz="1800" baseline="0" dirty="0" smtClean="0">
                          <a:latin typeface="+mn-lt"/>
                          <a:ea typeface="Calibri"/>
                          <a:cs typeface="Times New Roman"/>
                        </a:rPr>
                        <a:t> успеваемости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</a:p>
                    <a:p>
                      <a:pPr marR="421005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качества</a:t>
                      </a:r>
                    </a:p>
                  </a:txBody>
                  <a:tcPr marL="68580" marR="68580" marT="0" marB="0" anchor="ctr"/>
                </a:tc>
              </a:tr>
              <a:tr h="1030260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НОО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Calibri"/>
                          <a:cs typeface="Times New Roman"/>
                        </a:rPr>
                        <a:t>68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Calibri"/>
                          <a:cs typeface="Times New Roman"/>
                        </a:rPr>
                        <a:t>31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Calibri"/>
                          <a:cs typeface="Times New Roman"/>
                        </a:rPr>
                        <a:t>    60%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30260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ООО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Calibri"/>
                          <a:cs typeface="Times New Roman"/>
                        </a:rPr>
                        <a:t>208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Calibri"/>
                          <a:cs typeface="Times New Roman"/>
                        </a:rPr>
                        <a:t>84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Calibri"/>
                          <a:cs typeface="Times New Roman"/>
                        </a:rPr>
                        <a:t>47↑%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30260">
                <a:tc>
                  <a:txBody>
                    <a:bodyPr/>
                    <a:lstStyle/>
                    <a:p>
                      <a:pPr marR="421005"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СОО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Calibri"/>
                          <a:cs typeface="Times New Roman"/>
                        </a:rPr>
                        <a:t>55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Calibri"/>
                          <a:cs typeface="Times New Roman"/>
                        </a:rPr>
                        <a:t>31↓%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284"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ИТОГО: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Calibri"/>
                          <a:cs typeface="Times New Roman"/>
                        </a:rPr>
                        <a:t>331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Calibri"/>
                          <a:cs typeface="Times New Roman"/>
                        </a:rPr>
                        <a:t>28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Calibri"/>
                          <a:cs typeface="Times New Roman"/>
                        </a:rPr>
                        <a:t>128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2100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Calibri"/>
                          <a:cs typeface="Times New Roman"/>
                        </a:rPr>
                        <a:t>47%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435</TotalTime>
  <Words>2650</Words>
  <Application>Microsoft Office PowerPoint</Application>
  <PresentationFormat>Экран (4:3)</PresentationFormat>
  <Paragraphs>1205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Обычная</vt:lpstr>
      <vt:lpstr>Анализ  учебно-воспитательной работы</vt:lpstr>
      <vt:lpstr>Оценка организации учебного процесса</vt:lpstr>
      <vt:lpstr>Динамика сохранения контингента  по наполняемости в классах за три года </vt:lpstr>
      <vt:lpstr>Повышение квалификации педагогических работников </vt:lpstr>
      <vt:lpstr>Педагоги школы принимали участие в различных педагогических конкурсах</vt:lpstr>
      <vt:lpstr>Обучение педагогических работников</vt:lpstr>
      <vt:lpstr>Методические объединения</vt:lpstr>
      <vt:lpstr>Оценка образовательной деятельности организации</vt:lpstr>
      <vt:lpstr>Результаты обучения (без учета государственной итоговой аттестации) </vt:lpstr>
      <vt:lpstr>Сравнительный анализ качества образования в % за три года</vt:lpstr>
      <vt:lpstr>Сравнительный анализ успеваемости  за три года в %</vt:lpstr>
      <vt:lpstr>Сравнение обученности по среднему баллу и качеству образования в %</vt:lpstr>
      <vt:lpstr>Динамика изменений количества обучающихся на «4» и «5» за последние три года</vt:lpstr>
      <vt:lpstr>   Результаты государственной итоговой аттестации за курс основного общего образования    </vt:lpstr>
      <vt:lpstr>  Результаты ГИА (ОГЭ) основные экзамены </vt:lpstr>
      <vt:lpstr>Результаты ГИА (ОГЭ) основные экзамены</vt:lpstr>
      <vt:lpstr> Динамика  результатов ГИА (ОГЭ)  по основным предметам </vt:lpstr>
      <vt:lpstr>Результаты ГИА (ОГЭ) экзамены по выбору</vt:lpstr>
      <vt:lpstr> Динамика  результатов ГИА (ОГЭ) предметам по выбору </vt:lpstr>
      <vt:lpstr> Результаты государственной итоговой аттестации за курс среднего общего образования  </vt:lpstr>
      <vt:lpstr>Результаты государственной итоговой аттестации за курс среднего общего образования</vt:lpstr>
      <vt:lpstr> Выпускники, получившие свыше 80 баллов на ГИА (ЕГЭ) </vt:lpstr>
      <vt:lpstr> Динамика результатов ГИА (ЕГЭ) по среднему баллу </vt:lpstr>
      <vt:lpstr> Оценка востребованности выпускников </vt:lpstr>
      <vt:lpstr> Достижения обучающихся в олимпиадах, иных конкурсных мероприятиях  </vt:lpstr>
      <vt:lpstr>Русский язык </vt:lpstr>
      <vt:lpstr>Литература</vt:lpstr>
      <vt:lpstr>Биология, химия, физика</vt:lpstr>
      <vt:lpstr>История, право, география</vt:lpstr>
      <vt:lpstr>Иностранные языки</vt:lpstr>
      <vt:lpstr>Математика, информатика и ИКТ</vt:lpstr>
      <vt:lpstr>МХК, ОБЖ, физкультура</vt:lpstr>
      <vt:lpstr> Динамика количества победителей и призеров за три года</vt:lpstr>
      <vt:lpstr>Итоги участия в предметных конкурсах</vt:lpstr>
      <vt:lpstr>Итоги участия в предметных конкурсах</vt:lpstr>
      <vt:lpstr> Итоги реализации ФГОС, проведения мероприятий по их введению  </vt:lpstr>
      <vt:lpstr>   Результаты тестирования «Кенгуру – выпускникам 4 класс»  </vt:lpstr>
      <vt:lpstr>Итоги выполнения входного  метапредметного мониторинга </vt:lpstr>
      <vt:lpstr>Всероссийские проверочные работы</vt:lpstr>
      <vt:lpstr>Итоги проведения региональных диагностических работ </vt:lpstr>
      <vt:lpstr> Задачи образовательной политики школы на 2017-2018 учебный год </vt:lpstr>
      <vt:lpstr>Задачи образовательной политики школы на 2017-2018 учебный год</vt:lpstr>
      <vt:lpstr>Задачи образовательной политики школы на 2017-2018 учебный год</vt:lpstr>
      <vt:lpstr>Спасибо за внимание!</vt:lpstr>
      <vt:lpstr>Слайд 45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 учебно-воспитательной работы</dc:title>
  <dc:creator>Светлана</dc:creator>
  <cp:lastModifiedBy>Светлана</cp:lastModifiedBy>
  <cp:revision>47</cp:revision>
  <dcterms:created xsi:type="dcterms:W3CDTF">2017-08-10T18:10:17Z</dcterms:created>
  <dcterms:modified xsi:type="dcterms:W3CDTF">2017-09-06T19:50:42Z</dcterms:modified>
</cp:coreProperties>
</file>